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2"/>
    <p:sldMasterId id="2147483664" r:id="rId3"/>
  </p:sldMasterIdLst>
  <p:notesMasterIdLst>
    <p:notesMasterId r:id="rId37"/>
  </p:notesMasterIdLst>
  <p:handoutMasterIdLst>
    <p:handoutMasterId r:id="rId38"/>
  </p:handoutMasterIdLst>
  <p:sldIdLst>
    <p:sldId id="257" r:id="rId4"/>
    <p:sldId id="256" r:id="rId5"/>
    <p:sldId id="258" r:id="rId6"/>
    <p:sldId id="281" r:id="rId7"/>
    <p:sldId id="264" r:id="rId8"/>
    <p:sldId id="299" r:id="rId9"/>
    <p:sldId id="269" r:id="rId10"/>
    <p:sldId id="316" r:id="rId11"/>
    <p:sldId id="315" r:id="rId12"/>
    <p:sldId id="318" r:id="rId13"/>
    <p:sldId id="270" r:id="rId14"/>
    <p:sldId id="370" r:id="rId15"/>
    <p:sldId id="372" r:id="rId16"/>
    <p:sldId id="374" r:id="rId17"/>
    <p:sldId id="375" r:id="rId18"/>
    <p:sldId id="371" r:id="rId19"/>
    <p:sldId id="275" r:id="rId20"/>
    <p:sldId id="342" r:id="rId21"/>
    <p:sldId id="350" r:id="rId22"/>
    <p:sldId id="355" r:id="rId23"/>
    <p:sldId id="356" r:id="rId24"/>
    <p:sldId id="376" r:id="rId25"/>
    <p:sldId id="353" r:id="rId26"/>
    <p:sldId id="354" r:id="rId27"/>
    <p:sldId id="334" r:id="rId28"/>
    <p:sldId id="335" r:id="rId29"/>
    <p:sldId id="346" r:id="rId30"/>
    <p:sldId id="337" r:id="rId31"/>
    <p:sldId id="338" r:id="rId32"/>
    <p:sldId id="339" r:id="rId33"/>
    <p:sldId id="340" r:id="rId34"/>
    <p:sldId id="341" r:id="rId35"/>
    <p:sldId id="280" r:id="rId36"/>
  </p:sldIdLst>
  <p:sldSz cx="12192000" cy="6858000"/>
  <p:notesSz cx="6858000" cy="9144000"/>
  <p:embeddedFontLst>
    <p:embeddedFont>
      <p:font typeface="Consolas" panose="020B0609020204030204" pitchFamily="49" charset="0"/>
      <p:regular r:id="rId39"/>
      <p:bold r:id="rId40"/>
      <p:italic r:id="rId41"/>
      <p:boldItalic r:id="rId42"/>
    </p:embeddedFont>
    <p:embeddedFont>
      <p:font typeface="Impact" panose="020B0806030902050204" pitchFamily="34" charset="0"/>
      <p:regular r:id="rId43"/>
    </p:embeddedFont>
    <p:embeddedFont>
      <p:font typeface="微软雅黑" panose="020B0503020204020204" pitchFamily="34" charset="-122"/>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魏吉鸿" initials="魏吉鸿"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174B"/>
    <a:srgbClr val="AFABAB"/>
    <a:srgbClr val="7F7F7F"/>
    <a:srgbClr val="767171"/>
    <a:srgbClr val="CC99FF"/>
    <a:srgbClr val="97216D"/>
    <a:srgbClr val="4F4B4B"/>
    <a:srgbClr val="4B1136"/>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267" y="54"/>
      </p:cViewPr>
      <p:guideLst/>
    </p:cSldViewPr>
  </p:slideViewPr>
  <p:notesTextViewPr>
    <p:cViewPr>
      <p:scale>
        <a:sx n="1" d="1"/>
        <a:sy n="1" d="1"/>
      </p:scale>
      <p:origin x="0" y="0"/>
    </p:cViewPr>
  </p:notesTextViewPr>
  <p:notesViewPr>
    <p:cSldViewPr snapToGrid="0">
      <p:cViewPr varScale="1">
        <p:scale>
          <a:sx n="51" d="100"/>
          <a:sy n="51" d="100"/>
        </p:scale>
        <p:origin x="20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Noto Sans S Chinese Black" panose="020B0A00000000000000" pitchFamily="34" charset="-122"/>
              <a:ea typeface="Noto Sans S Chinese Black" panose="020B0A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D8E420-9D67-4E04-AAC0-CD197AFC47C8}" type="datetimeFigureOut">
              <a:rPr lang="zh-CN" altLang="en-US" smtClean="0">
                <a:latin typeface="Noto Sans S Chinese Black" panose="020B0A00000000000000" pitchFamily="34" charset="-122"/>
                <a:ea typeface="Noto Sans S Chinese Black" panose="020B0A00000000000000" pitchFamily="34" charset="-122"/>
              </a:rPr>
              <a:t>2024/3/26</a:t>
            </a:fld>
            <a:endParaRPr lang="zh-CN" altLang="en-US" dirty="0">
              <a:latin typeface="Noto Sans S Chinese Black" panose="020B0A00000000000000" pitchFamily="34" charset="-122"/>
              <a:ea typeface="Noto Sans S Chinese Black" panose="020B0A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Noto Sans S Chinese Black" panose="020B0A00000000000000" pitchFamily="34" charset="-122"/>
              <a:ea typeface="Noto Sans S Chinese Black" panose="020B0A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82D08-7386-4E2F-A9E1-10702E2F33D5}" type="slidenum">
              <a:rPr lang="zh-CN" altLang="en-US" smtClean="0">
                <a:latin typeface="Noto Sans S Chinese Black" panose="020B0A00000000000000" pitchFamily="34" charset="-122"/>
                <a:ea typeface="Noto Sans S Chinese Black" panose="020B0A00000000000000" pitchFamily="34" charset="-122"/>
              </a:rPr>
              <a:t>‹#›</a:t>
            </a:fld>
            <a:endParaRPr lang="zh-CN" altLang="en-US" dirty="0">
              <a:latin typeface="Noto Sans S Chinese Black" panose="020B0A00000000000000" pitchFamily="34" charset="-122"/>
              <a:ea typeface="Noto Sans S Chinese Black" panose="020B0A00000000000000"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3.xml"/><Relationship Id="rId5" Type="http://schemas.openxmlformats.org/officeDocument/2006/relationships/tags" Target="../tags/tag12.xml"/><Relationship Id="rId4" Type="http://schemas.openxmlformats.org/officeDocument/2006/relationships/tags" Target="../tags/tag1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3.xml"/><Relationship Id="rId5" Type="http://schemas.openxmlformats.org/officeDocument/2006/relationships/tags" Target="../tags/tag17.xml"/><Relationship Id="rId4"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3.xml"/><Relationship Id="rId5" Type="http://schemas.openxmlformats.org/officeDocument/2006/relationships/tags" Target="../tags/tag22.xml"/><Relationship Id="rId4"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3.xml"/><Relationship Id="rId4" Type="http://schemas.openxmlformats.org/officeDocument/2006/relationships/tags" Target="../tags/tag4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3.xml"/><Relationship Id="rId5" Type="http://schemas.openxmlformats.org/officeDocument/2006/relationships/tags" Target="../tags/tag54.xml"/><Relationship Id="rId4" Type="http://schemas.openxmlformats.org/officeDocument/2006/relationships/tags" Target="../tags/tag5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3.xml"/><Relationship Id="rId4" Type="http://schemas.openxmlformats.org/officeDocument/2006/relationships/tags" Target="../tags/tag5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3.xml"/><Relationship Id="rId5" Type="http://schemas.openxmlformats.org/officeDocument/2006/relationships/tags" Target="../tags/tag63.xml"/><Relationship Id="rId4" Type="http://schemas.openxmlformats.org/officeDocument/2006/relationships/tags" Target="../tags/tag6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标题幻灯片">
    <p:spTree>
      <p:nvGrpSpPr>
        <p:cNvPr id="1" name=""/>
        <p:cNvGrpSpPr/>
        <p:nvPr/>
      </p:nvGrpSpPr>
      <p:grpSpPr>
        <a:xfrm>
          <a:off x="0" y="0"/>
          <a:ext cx="0" cy="0"/>
          <a:chOff x="0" y="0"/>
          <a:chExt cx="0" cy="0"/>
        </a:xfrm>
      </p:grpSpPr>
      <p:sp>
        <p:nvSpPr>
          <p:cNvPr id="7" name="矩形 6"/>
          <p:cNvSpPr/>
          <p:nvPr/>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图片 3"/>
          <p:cNvPicPr>
            <a:picLocks noChangeAspect="1"/>
          </p:cNvPicPr>
          <p:nvPr/>
        </p:nvPicPr>
        <p:blipFill rotWithShape="1">
          <a:blip r:embed="rId2" cstate="screen"/>
          <a:srcRect/>
          <a:stretch>
            <a:fillRect/>
          </a:stretch>
        </p:blipFill>
        <p:spPr>
          <a:xfrm>
            <a:off x="860905" y="189441"/>
            <a:ext cx="1539232" cy="499169"/>
          </a:xfrm>
          <a:prstGeom prst="rect">
            <a:avLst/>
          </a:prstGeom>
        </p:spPr>
      </p:pic>
      <p:pic>
        <p:nvPicPr>
          <p:cNvPr id="9" name="图片 8"/>
          <p:cNvPicPr>
            <a:picLocks noChangeAspect="1"/>
          </p:cNvPicPr>
          <p:nvPr/>
        </p:nvPicPr>
        <p:blipFill rotWithShape="1">
          <a:blip r:embed="rId3" cstate="screen"/>
          <a:srcRect/>
          <a:stretch>
            <a:fillRect/>
          </a:stretch>
        </p:blipFill>
        <p:spPr>
          <a:xfrm>
            <a:off x="146529" y="102989"/>
            <a:ext cx="714376" cy="672075"/>
          </a:xfrm>
          <a:prstGeom prst="rect">
            <a:avLst/>
          </a:prstGeom>
        </p:spPr>
      </p:pic>
      <p:sp>
        <p:nvSpPr>
          <p:cNvPr id="10" name="矩形 9"/>
          <p:cNvSpPr/>
          <p:nvPr/>
        </p:nvSpPr>
        <p:spPr>
          <a:xfrm>
            <a:off x="11121028"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1" name="矩形 10"/>
          <p:cNvSpPr/>
          <p:nvPr/>
        </p:nvSpPr>
        <p:spPr>
          <a:xfrm>
            <a:off x="11445081"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矩形 11"/>
          <p:cNvSpPr/>
          <p:nvPr/>
        </p:nvSpPr>
        <p:spPr>
          <a:xfrm>
            <a:off x="10796975"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3" name="矩形 12"/>
          <p:cNvSpPr/>
          <p:nvPr/>
        </p:nvSpPr>
        <p:spPr>
          <a:xfrm>
            <a:off x="1048263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4" name="矩形 13"/>
          <p:cNvSpPr/>
          <p:nvPr/>
        </p:nvSpPr>
        <p:spPr>
          <a:xfrm>
            <a:off x="1016829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5" name="矩形 14"/>
          <p:cNvSpPr/>
          <p:nvPr/>
        </p:nvSpPr>
        <p:spPr>
          <a:xfrm>
            <a:off x="9845495"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5" y="153260"/>
            <a:ext cx="4992588" cy="609468"/>
          </a:xfrm>
          <a:prstGeom prst="rect">
            <a:avLst/>
          </a:prstGeom>
        </p:spPr>
        <p:txBody>
          <a:bodyPr/>
          <a:lstStyle>
            <a:lvl1pPr marL="0" indent="0" algn="r">
              <a:buNone/>
              <a:defRPr sz="2665">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p:nvSpPr>
        <p:spPr>
          <a:xfrm>
            <a:off x="0" y="1800664"/>
            <a:ext cx="4304715" cy="1584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p>
        </p:txBody>
      </p:sp>
      <p:sp>
        <p:nvSpPr>
          <p:cNvPr id="12" name="矩形 11"/>
          <p:cNvSpPr/>
          <p:nvPr/>
        </p:nvSpPr>
        <p:spPr>
          <a:xfrm>
            <a:off x="0" y="1"/>
            <a:ext cx="12193219" cy="1724419"/>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3" name="矩形 12"/>
          <p:cNvSpPr/>
          <p:nvPr/>
        </p:nvSpPr>
        <p:spPr>
          <a:xfrm>
            <a:off x="4403189" y="1800664"/>
            <a:ext cx="407963" cy="1584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15" name="文本占位符 14"/>
          <p:cNvSpPr>
            <a:spLocks noGrp="1"/>
          </p:cNvSpPr>
          <p:nvPr>
            <p:ph type="body" sz="quarter" idx="10" hasCustomPrompt="1"/>
          </p:nvPr>
        </p:nvSpPr>
        <p:spPr>
          <a:xfrm>
            <a:off x="1343789" y="1951864"/>
            <a:ext cx="2599961" cy="1219200"/>
          </a:xfrm>
          <a:prstGeom prst="rect">
            <a:avLst/>
          </a:prstGeom>
        </p:spPr>
        <p:txBody>
          <a:bodyPr anchor="ctr"/>
          <a:lstStyle>
            <a:lvl1pPr marL="0" indent="0" algn="ctr">
              <a:buNone/>
              <a:defRPr sz="3735"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第一部分</a:t>
            </a:r>
          </a:p>
        </p:txBody>
      </p:sp>
      <p:sp>
        <p:nvSpPr>
          <p:cNvPr id="17" name="文本占位符 16"/>
          <p:cNvSpPr>
            <a:spLocks noGrp="1"/>
          </p:cNvSpPr>
          <p:nvPr>
            <p:ph type="body" sz="quarter" idx="11" hasCustomPrompt="1"/>
          </p:nvPr>
        </p:nvSpPr>
        <p:spPr>
          <a:xfrm>
            <a:off x="4909628" y="1821276"/>
            <a:ext cx="3298608" cy="818224"/>
          </a:xfrm>
          <a:prstGeom prst="rect">
            <a:avLst/>
          </a:prstGeom>
        </p:spPr>
        <p:txBody>
          <a:bodyPr/>
          <a:lstStyle>
            <a:lvl1pPr marL="0" indent="0">
              <a:buNone/>
              <a:defRPr sz="3735" baseline="0">
                <a:solidFill>
                  <a:srgbClr val="10253F"/>
                </a:solidFill>
                <a:latin typeface="Impact" panose="020B0806030902050204" pitchFamily="34" charset="0"/>
              </a:defRPr>
            </a:lvl1pPr>
          </a:lstStyle>
          <a:p>
            <a:pPr lvl="0"/>
            <a:r>
              <a:rPr lang="en-US" altLang="zh-CN" dirty="0"/>
              <a:t>Project review</a:t>
            </a:r>
            <a:endParaRPr lang="zh-CN" altLang="en-US" dirty="0"/>
          </a:p>
        </p:txBody>
      </p:sp>
      <p:sp>
        <p:nvSpPr>
          <p:cNvPr id="18" name="文本占位符 16"/>
          <p:cNvSpPr>
            <a:spLocks noGrp="1"/>
          </p:cNvSpPr>
          <p:nvPr>
            <p:ph type="body" sz="quarter" idx="12" hasCustomPrompt="1"/>
          </p:nvPr>
        </p:nvSpPr>
        <p:spPr>
          <a:xfrm>
            <a:off x="8424475" y="1821276"/>
            <a:ext cx="3298608" cy="818224"/>
          </a:xfrm>
          <a:prstGeom prst="rect">
            <a:avLst/>
          </a:prstGeom>
        </p:spPr>
        <p:txBody>
          <a:bodyPr/>
          <a:lstStyle>
            <a:lvl1pPr marL="0" indent="0">
              <a:buNone/>
              <a:defRPr sz="3735"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a:t>课题综述</a:t>
            </a:r>
          </a:p>
        </p:txBody>
      </p:sp>
      <p:sp>
        <p:nvSpPr>
          <p:cNvPr id="20" name="文本占位符 19"/>
          <p:cNvSpPr>
            <a:spLocks noGrp="1"/>
          </p:cNvSpPr>
          <p:nvPr>
            <p:ph type="body" sz="quarter" idx="13" hasCustomPrompt="1"/>
          </p:nvPr>
        </p:nvSpPr>
        <p:spPr>
          <a:xfrm>
            <a:off x="4909627" y="2830060"/>
            <a:ext cx="3298609" cy="1219200"/>
          </a:xfrm>
          <a:prstGeom prst="rect">
            <a:avLst/>
          </a:prstGeom>
        </p:spPr>
        <p:txBody>
          <a:bodyPr/>
          <a:lstStyle>
            <a:lvl1pPr marL="381000" indent="-381000">
              <a:buFont typeface="Wingdings" panose="05000000000000000000" pitchFamily="2" charset="2"/>
              <a:buChar char="p"/>
              <a:defRPr sz="2135">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输入副标题</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400" fill="hold"/>
                                        <p:tgtEl>
                                          <p:spTgt spid="13"/>
                                        </p:tgtEl>
                                        <p:attrNameLst>
                                          <p:attrName>ppt_x</p:attrName>
                                        </p:attrNameLst>
                                      </p:cBhvr>
                                      <p:tavLst>
                                        <p:tav tm="0">
                                          <p:val>
                                            <p:strVal val="#ppt_x"/>
                                          </p:val>
                                        </p:tav>
                                        <p:tav tm="100000">
                                          <p:val>
                                            <p:strVal val="#ppt_x"/>
                                          </p:val>
                                        </p:tav>
                                      </p:tavLst>
                                    </p:anim>
                                    <p:anim calcmode="lin" valueType="num">
                                      <p:cBhvr additive="base">
                                        <p:cTn id="15" dur="4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p:tgtEl>
                                          <p:spTgt spid="17">
                                            <p:txEl>
                                              <p:pRg st="0" end="0"/>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7">
                                            <p:txEl>
                                              <p:pRg st="0" end="0"/>
                                            </p:txEl>
                                          </p:spTgt>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p:tgtEl>
                                          <p:spTgt spid="18">
                                            <p:txEl>
                                              <p:pRg st="0" end="0"/>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8">
                                            <p:txEl>
                                              <p:pRg st="0" end="0"/>
                                            </p:txEl>
                                          </p:spTgt>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wipe(up)">
                                      <p:cBhvr>
                                        <p:cTn id="29" dur="1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bldLvl="0" animBg="1"/>
      <p:bldP spid="13" grpId="0" bldLvl="0" animBg="1"/>
      <p:bldP spid="17" grpId="0" build="p">
        <p:tmplLst>
          <p:tmpl lvl="1">
            <p:tnLst>
              <p:par>
                <p:cTn presetID="1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ppt_x</p:attrName>
                        </p:attrNameLst>
                      </p:cBhvr>
                      <p:tavLst>
                        <p:tav tm="0">
                          <p:val>
                            <p:strVal val="#ppt_x-#ppt_w*1.125000"/>
                          </p:val>
                        </p:tav>
                        <p:tav tm="100000">
                          <p:val>
                            <p:strVal val="#ppt_x"/>
                          </p:val>
                        </p:tav>
                      </p:tavLst>
                    </p:anim>
                    <p:animEffect transition="in" filter="wipe(right)">
                      <p:cBhvr>
                        <p:cTn dur="500"/>
                        <p:tgtEl>
                          <p:spTgt spid="17"/>
                        </p:tgtEl>
                      </p:cBhvr>
                    </p:animEffect>
                  </p:childTnLst>
                </p:cTn>
              </p:par>
            </p:tnLst>
          </p:tmpl>
        </p:tmplLst>
      </p:bldP>
      <p:bldP spid="18" grpId="0" build="p">
        <p:tmplLst>
          <p:tmpl lvl="1">
            <p:tnLst>
              <p:par>
                <p:cTn presetID="1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ppt_x</p:attrName>
                        </p:attrNameLst>
                      </p:cBhvr>
                      <p:tavLst>
                        <p:tav tm="0">
                          <p:val>
                            <p:strVal val="#ppt_x-#ppt_w*1.125000"/>
                          </p:val>
                        </p:tav>
                        <p:tav tm="100000">
                          <p:val>
                            <p:strVal val="#ppt_x"/>
                          </p:val>
                        </p:tav>
                      </p:tavLst>
                    </p:anim>
                    <p:animEffect transition="in" filter="wipe(right)">
                      <p:cBhvr>
                        <p:cTn dur="500"/>
                        <p:tgtEl>
                          <p:spTgt spid="18"/>
                        </p:tgtEl>
                      </p:cBhvr>
                    </p:animEffect>
                  </p:childTnLst>
                </p:cTn>
              </p:par>
            </p:tnLst>
          </p:tmpl>
        </p:tmplLst>
      </p:bldP>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1250"/>
                        <p:tgtEl>
                          <p:spTgt spid="20"/>
                        </p:tgtEl>
                      </p:cBhvr>
                    </p:animEffect>
                  </p:childTnLst>
                </p:cTn>
              </p:par>
            </p:tnLst>
          </p:tmpl>
        </p:tmplLst>
      </p:bldP>
    </p:bld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t>2024/3/26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38D99A82-D64C-4D65-9369-2187D866FEA7}" type="slidenum">
              <a:rPr lang="zh-CN" altLang="en-US" smtClean="0"/>
              <a:t>‹#›</a:t>
            </a:fld>
            <a:endParaRPr lang="zh-CN" altLang="en-US"/>
          </a:p>
        </p:txBody>
      </p:sp>
      <p:sp>
        <p:nvSpPr>
          <p:cNvPr id="8" name="箭头: 五边形 7"/>
          <p:cNvSpPr/>
          <p:nvPr userDrawn="1"/>
        </p:nvSpPr>
        <p:spPr>
          <a:xfrm>
            <a:off x="0" y="298450"/>
            <a:ext cx="4808855" cy="497205"/>
          </a:xfrm>
          <a:prstGeom prst="homePlate">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pic>
        <p:nvPicPr>
          <p:cNvPr id="5135" name="Picture 5134" descr="59-南开大学-logo.png"/>
          <p:cNvPicPr>
            <a:picLocks noChangeAspect="1"/>
          </p:cNvPicPr>
          <p:nvPr userDrawn="1"/>
        </p:nvPicPr>
        <p:blipFill>
          <a:blip r:embed="rId2"/>
          <a:stretch>
            <a:fillRect/>
          </a:stretch>
        </p:blipFill>
        <p:spPr>
          <a:xfrm>
            <a:off x="11094720" y="200660"/>
            <a:ext cx="750570" cy="750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t>2024/3/26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t>2024/3/26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2024/3/26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2024/3/26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1"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1"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2024/3/26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EA1C96D6-D75D-4657-9902-6BA7C064019A}" type="datetimeFigureOut">
              <a:rPr lang="zh-CN" altLang="en-US" smtClean="0"/>
              <a:t>2024/3/26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B9DF575B-2F74-41A5-94FC-C655C1CED71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EA1C96D6-D75D-4657-9902-6BA7C064019A}" type="datetimeFigureOut">
              <a:rPr lang="zh-CN" altLang="en-US" smtClean="0"/>
              <a:t>2024/3/26</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B9DF575B-2F74-41A5-94FC-C655C1CED715}" type="slidenum">
              <a:rPr lang="zh-CN" altLang="en-US" smtClean="0"/>
              <a:t>‹#›</a:t>
            </a:fld>
            <a:endParaRPr lang="zh-CN" altLang="en-US"/>
          </a:p>
        </p:txBody>
      </p:sp>
      <p:pic>
        <p:nvPicPr>
          <p:cNvPr id="5135" name="Picture 5134" descr="59-南开大学-logo.png"/>
          <p:cNvPicPr>
            <a:picLocks noChangeAspect="1"/>
          </p:cNvPicPr>
          <p:nvPr userDrawn="1"/>
        </p:nvPicPr>
        <p:blipFill>
          <a:blip r:embed="rId2"/>
          <a:stretch>
            <a:fillRect/>
          </a:stretch>
        </p:blipFill>
        <p:spPr>
          <a:xfrm>
            <a:off x="11094720" y="200660"/>
            <a:ext cx="750570" cy="750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5_标题幻灯片">
    <p:spTree>
      <p:nvGrpSpPr>
        <p:cNvPr id="1" name=""/>
        <p:cNvGrpSpPr/>
        <p:nvPr/>
      </p:nvGrpSpPr>
      <p:grpSpPr>
        <a:xfrm>
          <a:off x="0" y="0"/>
          <a:ext cx="0" cy="0"/>
          <a:chOff x="0" y="0"/>
          <a:chExt cx="0" cy="0"/>
        </a:xfrm>
      </p:grpSpPr>
      <p:sp>
        <p:nvSpPr>
          <p:cNvPr id="7" name="矩形 6"/>
          <p:cNvSpPr/>
          <p:nvPr/>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图片 3"/>
          <p:cNvPicPr>
            <a:picLocks noChangeAspect="1"/>
          </p:cNvPicPr>
          <p:nvPr/>
        </p:nvPicPr>
        <p:blipFill rotWithShape="1">
          <a:blip r:embed="rId2" cstate="screen"/>
          <a:srcRect/>
          <a:stretch>
            <a:fillRect/>
          </a:stretch>
        </p:blipFill>
        <p:spPr>
          <a:xfrm>
            <a:off x="860905" y="189441"/>
            <a:ext cx="1539232" cy="499169"/>
          </a:xfrm>
          <a:prstGeom prst="rect">
            <a:avLst/>
          </a:prstGeom>
        </p:spPr>
      </p:pic>
      <p:pic>
        <p:nvPicPr>
          <p:cNvPr id="9" name="图片 8"/>
          <p:cNvPicPr>
            <a:picLocks noChangeAspect="1"/>
          </p:cNvPicPr>
          <p:nvPr/>
        </p:nvPicPr>
        <p:blipFill rotWithShape="1">
          <a:blip r:embed="rId3" cstate="screen"/>
          <a:srcRect/>
          <a:stretch>
            <a:fillRect/>
          </a:stretch>
        </p:blipFill>
        <p:spPr>
          <a:xfrm>
            <a:off x="146529" y="102989"/>
            <a:ext cx="714376" cy="672075"/>
          </a:xfrm>
          <a:prstGeom prst="rect">
            <a:avLst/>
          </a:prstGeom>
        </p:spPr>
      </p:pic>
      <p:sp>
        <p:nvSpPr>
          <p:cNvPr id="10" name="矩形 9"/>
          <p:cNvSpPr/>
          <p:nvPr/>
        </p:nvSpPr>
        <p:spPr>
          <a:xfrm>
            <a:off x="9852648"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1" name="矩形 10"/>
          <p:cNvSpPr/>
          <p:nvPr/>
        </p:nvSpPr>
        <p:spPr>
          <a:xfrm>
            <a:off x="11445081"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矩形 11"/>
          <p:cNvSpPr/>
          <p:nvPr/>
        </p:nvSpPr>
        <p:spPr>
          <a:xfrm>
            <a:off x="10796975"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3" name="矩形 12"/>
          <p:cNvSpPr/>
          <p:nvPr/>
        </p:nvSpPr>
        <p:spPr>
          <a:xfrm>
            <a:off x="1048263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4" name="矩形 13"/>
          <p:cNvSpPr/>
          <p:nvPr/>
        </p:nvSpPr>
        <p:spPr>
          <a:xfrm>
            <a:off x="1016829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5" name="矩形 14"/>
          <p:cNvSpPr/>
          <p:nvPr/>
        </p:nvSpPr>
        <p:spPr>
          <a:xfrm>
            <a:off x="11111740"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5" y="153260"/>
            <a:ext cx="4992588" cy="609468"/>
          </a:xfrm>
          <a:prstGeom prst="rect">
            <a:avLst/>
          </a:prstGeom>
        </p:spPr>
        <p:txBody>
          <a:bodyPr/>
          <a:lstStyle>
            <a:lvl1pPr marL="0" indent="0" algn="r">
              <a:buNone/>
              <a:defRPr sz="2665">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标题幻灯片">
    <p:spTree>
      <p:nvGrpSpPr>
        <p:cNvPr id="1" name=""/>
        <p:cNvGrpSpPr/>
        <p:nvPr/>
      </p:nvGrpSpPr>
      <p:grpSpPr>
        <a:xfrm>
          <a:off x="0" y="0"/>
          <a:ext cx="0" cy="0"/>
          <a:chOff x="0" y="0"/>
          <a:chExt cx="0" cy="0"/>
        </a:xfrm>
      </p:grpSpPr>
      <p:sp>
        <p:nvSpPr>
          <p:cNvPr id="7" name="矩形 6"/>
          <p:cNvSpPr/>
          <p:nvPr/>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图片 3"/>
          <p:cNvPicPr>
            <a:picLocks noChangeAspect="1"/>
          </p:cNvPicPr>
          <p:nvPr/>
        </p:nvPicPr>
        <p:blipFill rotWithShape="1">
          <a:blip r:embed="rId2" cstate="screen"/>
          <a:srcRect/>
          <a:stretch>
            <a:fillRect/>
          </a:stretch>
        </p:blipFill>
        <p:spPr>
          <a:xfrm>
            <a:off x="860905" y="189441"/>
            <a:ext cx="1539232" cy="499169"/>
          </a:xfrm>
          <a:prstGeom prst="rect">
            <a:avLst/>
          </a:prstGeom>
        </p:spPr>
      </p:pic>
      <p:pic>
        <p:nvPicPr>
          <p:cNvPr id="9" name="图片 8"/>
          <p:cNvPicPr>
            <a:picLocks noChangeAspect="1"/>
          </p:cNvPicPr>
          <p:nvPr/>
        </p:nvPicPr>
        <p:blipFill rotWithShape="1">
          <a:blip r:embed="rId3" cstate="screen"/>
          <a:srcRect/>
          <a:stretch>
            <a:fillRect/>
          </a:stretch>
        </p:blipFill>
        <p:spPr>
          <a:xfrm>
            <a:off x="146529" y="102989"/>
            <a:ext cx="714376" cy="672075"/>
          </a:xfrm>
          <a:prstGeom prst="rect">
            <a:avLst/>
          </a:prstGeom>
        </p:spPr>
      </p:pic>
      <p:sp>
        <p:nvSpPr>
          <p:cNvPr id="10" name="矩形 9"/>
          <p:cNvSpPr/>
          <p:nvPr/>
        </p:nvSpPr>
        <p:spPr>
          <a:xfrm>
            <a:off x="10172528"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1" name="矩形 10"/>
          <p:cNvSpPr/>
          <p:nvPr/>
        </p:nvSpPr>
        <p:spPr>
          <a:xfrm>
            <a:off x="11445081"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矩形 11"/>
          <p:cNvSpPr/>
          <p:nvPr/>
        </p:nvSpPr>
        <p:spPr>
          <a:xfrm>
            <a:off x="10796975"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3" name="矩形 12"/>
          <p:cNvSpPr/>
          <p:nvPr/>
        </p:nvSpPr>
        <p:spPr>
          <a:xfrm>
            <a:off x="1048263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4" name="矩形 13"/>
          <p:cNvSpPr/>
          <p:nvPr/>
        </p:nvSpPr>
        <p:spPr>
          <a:xfrm>
            <a:off x="11111313"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5" name="矩形 14"/>
          <p:cNvSpPr/>
          <p:nvPr/>
        </p:nvSpPr>
        <p:spPr>
          <a:xfrm>
            <a:off x="9845495"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5" y="153260"/>
            <a:ext cx="4992588" cy="609468"/>
          </a:xfrm>
          <a:prstGeom prst="rect">
            <a:avLst/>
          </a:prstGeom>
        </p:spPr>
        <p:txBody>
          <a:bodyPr/>
          <a:lstStyle>
            <a:lvl1pPr marL="0" indent="0" algn="r">
              <a:buNone/>
              <a:defRPr sz="2665">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标题幻灯片">
    <p:spTree>
      <p:nvGrpSpPr>
        <p:cNvPr id="1" name=""/>
        <p:cNvGrpSpPr/>
        <p:nvPr/>
      </p:nvGrpSpPr>
      <p:grpSpPr>
        <a:xfrm>
          <a:off x="0" y="0"/>
          <a:ext cx="0" cy="0"/>
          <a:chOff x="0" y="0"/>
          <a:chExt cx="0" cy="0"/>
        </a:xfrm>
      </p:grpSpPr>
      <p:sp>
        <p:nvSpPr>
          <p:cNvPr id="7" name="矩形 6"/>
          <p:cNvSpPr/>
          <p:nvPr/>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图片 3"/>
          <p:cNvPicPr>
            <a:picLocks noChangeAspect="1"/>
          </p:cNvPicPr>
          <p:nvPr/>
        </p:nvPicPr>
        <p:blipFill rotWithShape="1">
          <a:blip r:embed="rId2" cstate="screen"/>
          <a:srcRect/>
          <a:stretch>
            <a:fillRect/>
          </a:stretch>
        </p:blipFill>
        <p:spPr>
          <a:xfrm>
            <a:off x="860905" y="189441"/>
            <a:ext cx="1539232" cy="499169"/>
          </a:xfrm>
          <a:prstGeom prst="rect">
            <a:avLst/>
          </a:prstGeom>
        </p:spPr>
      </p:pic>
      <p:pic>
        <p:nvPicPr>
          <p:cNvPr id="9" name="图片 8"/>
          <p:cNvPicPr>
            <a:picLocks noChangeAspect="1"/>
          </p:cNvPicPr>
          <p:nvPr/>
        </p:nvPicPr>
        <p:blipFill rotWithShape="1">
          <a:blip r:embed="rId3" cstate="screen"/>
          <a:srcRect/>
          <a:stretch>
            <a:fillRect/>
          </a:stretch>
        </p:blipFill>
        <p:spPr>
          <a:xfrm>
            <a:off x="146529" y="102989"/>
            <a:ext cx="714376" cy="672075"/>
          </a:xfrm>
          <a:prstGeom prst="rect">
            <a:avLst/>
          </a:prstGeom>
        </p:spPr>
      </p:pic>
      <p:sp>
        <p:nvSpPr>
          <p:cNvPr id="10" name="矩形 9"/>
          <p:cNvSpPr/>
          <p:nvPr/>
        </p:nvSpPr>
        <p:spPr>
          <a:xfrm>
            <a:off x="10472921" y="338979"/>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1" name="矩形 10"/>
          <p:cNvSpPr/>
          <p:nvPr/>
        </p:nvSpPr>
        <p:spPr>
          <a:xfrm>
            <a:off x="11445081"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矩形 11"/>
          <p:cNvSpPr/>
          <p:nvPr/>
        </p:nvSpPr>
        <p:spPr>
          <a:xfrm>
            <a:off x="10796975"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3" name="矩形 12"/>
          <p:cNvSpPr/>
          <p:nvPr/>
        </p:nvSpPr>
        <p:spPr>
          <a:xfrm>
            <a:off x="11121676" y="338979"/>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4" name="矩形 13"/>
          <p:cNvSpPr/>
          <p:nvPr/>
        </p:nvSpPr>
        <p:spPr>
          <a:xfrm>
            <a:off x="1016829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5" name="矩形 14"/>
          <p:cNvSpPr/>
          <p:nvPr/>
        </p:nvSpPr>
        <p:spPr>
          <a:xfrm>
            <a:off x="9845495"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5" y="153260"/>
            <a:ext cx="4992588" cy="609468"/>
          </a:xfrm>
          <a:prstGeom prst="rect">
            <a:avLst/>
          </a:prstGeom>
        </p:spPr>
        <p:txBody>
          <a:bodyPr/>
          <a:lstStyle>
            <a:lvl1pPr marL="0" indent="0" algn="r">
              <a:buNone/>
              <a:defRPr sz="2665">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6_标题幻灯片">
    <p:spTree>
      <p:nvGrpSpPr>
        <p:cNvPr id="1" name=""/>
        <p:cNvGrpSpPr/>
        <p:nvPr/>
      </p:nvGrpSpPr>
      <p:grpSpPr>
        <a:xfrm>
          <a:off x="0" y="0"/>
          <a:ext cx="0" cy="0"/>
          <a:chOff x="0" y="0"/>
          <a:chExt cx="0" cy="0"/>
        </a:xfrm>
      </p:grpSpPr>
      <p:sp>
        <p:nvSpPr>
          <p:cNvPr id="7" name="矩形 6"/>
          <p:cNvSpPr/>
          <p:nvPr/>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4" name="图片 3"/>
          <p:cNvPicPr>
            <a:picLocks noChangeAspect="1"/>
          </p:cNvPicPr>
          <p:nvPr/>
        </p:nvPicPr>
        <p:blipFill rotWithShape="1">
          <a:blip r:embed="rId2" cstate="screen"/>
          <a:srcRect/>
          <a:stretch>
            <a:fillRect/>
          </a:stretch>
        </p:blipFill>
        <p:spPr>
          <a:xfrm>
            <a:off x="860905" y="189441"/>
            <a:ext cx="1539232" cy="499169"/>
          </a:xfrm>
          <a:prstGeom prst="rect">
            <a:avLst/>
          </a:prstGeom>
        </p:spPr>
      </p:pic>
      <p:pic>
        <p:nvPicPr>
          <p:cNvPr id="9" name="图片 8"/>
          <p:cNvPicPr>
            <a:picLocks noChangeAspect="1"/>
          </p:cNvPicPr>
          <p:nvPr/>
        </p:nvPicPr>
        <p:blipFill rotWithShape="1">
          <a:blip r:embed="rId3" cstate="screen"/>
          <a:srcRect/>
          <a:stretch>
            <a:fillRect/>
          </a:stretch>
        </p:blipFill>
        <p:spPr>
          <a:xfrm>
            <a:off x="146529" y="102989"/>
            <a:ext cx="714376" cy="672075"/>
          </a:xfrm>
          <a:prstGeom prst="rect">
            <a:avLst/>
          </a:prstGeom>
        </p:spPr>
      </p:pic>
      <p:sp>
        <p:nvSpPr>
          <p:cNvPr id="10" name="矩形 9"/>
          <p:cNvSpPr/>
          <p:nvPr/>
        </p:nvSpPr>
        <p:spPr>
          <a:xfrm>
            <a:off x="10800631"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1" name="矩形 10"/>
          <p:cNvSpPr/>
          <p:nvPr/>
        </p:nvSpPr>
        <p:spPr>
          <a:xfrm>
            <a:off x="11445081"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2" name="矩形 11"/>
          <p:cNvSpPr/>
          <p:nvPr/>
        </p:nvSpPr>
        <p:spPr>
          <a:xfrm>
            <a:off x="11121028"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3" name="矩形 12"/>
          <p:cNvSpPr/>
          <p:nvPr/>
        </p:nvSpPr>
        <p:spPr>
          <a:xfrm>
            <a:off x="1048263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4" name="矩形 13"/>
          <p:cNvSpPr/>
          <p:nvPr/>
        </p:nvSpPr>
        <p:spPr>
          <a:xfrm>
            <a:off x="1016829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15" name="矩形 14"/>
          <p:cNvSpPr/>
          <p:nvPr/>
        </p:nvSpPr>
        <p:spPr>
          <a:xfrm>
            <a:off x="9845495"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5" y="153260"/>
            <a:ext cx="4992588" cy="609468"/>
          </a:xfrm>
          <a:prstGeom prst="rect">
            <a:avLst/>
          </a:prstGeom>
        </p:spPr>
        <p:txBody>
          <a:bodyPr/>
          <a:lstStyle>
            <a:lvl1pPr marL="0" indent="0" algn="r">
              <a:buNone/>
              <a:defRPr sz="2665">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17" Type="http://schemas.openxmlformats.org/officeDocument/2006/relationships/tags" Target="../tags/tag6.xml"/><Relationship Id="rId2" Type="http://schemas.openxmlformats.org/officeDocument/2006/relationships/slideLayout" Target="../slideLayouts/slideLayout16.xml"/><Relationship Id="rId16" Type="http://schemas.openxmlformats.org/officeDocument/2006/relationships/tags" Target="../tags/tag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hf sldNum="0"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2024/3/26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2" Type="http://schemas.openxmlformats.org/officeDocument/2006/relationships/tags" Target="../tags/tag65.xml"/><Relationship Id="rId16"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rot="5400000">
            <a:off x="4814763" y="-3160838"/>
            <a:ext cx="2562474" cy="12192000"/>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nvGrpSpPr>
          <p:cNvPr id="3" name="组合 2"/>
          <p:cNvGrpSpPr/>
          <p:nvPr/>
        </p:nvGrpSpPr>
        <p:grpSpPr>
          <a:xfrm>
            <a:off x="3350895" y="4860290"/>
            <a:ext cx="5935344" cy="1200785"/>
            <a:chOff x="5315079" y="5751380"/>
            <a:chExt cx="2616456" cy="1200785"/>
          </a:xfrm>
        </p:grpSpPr>
        <p:sp>
          <p:nvSpPr>
            <p:cNvPr id="8" name="_3"/>
            <p:cNvSpPr/>
            <p:nvPr/>
          </p:nvSpPr>
          <p:spPr>
            <a:xfrm>
              <a:off x="5315079" y="5751380"/>
              <a:ext cx="2616456" cy="460375"/>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艾明旭</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戴伊涵</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刘璞睿</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温博淳</a:t>
              </a:r>
            </a:p>
          </p:txBody>
        </p:sp>
        <p:sp>
          <p:nvSpPr>
            <p:cNvPr id="9" name="_3"/>
            <p:cNvSpPr/>
            <p:nvPr/>
          </p:nvSpPr>
          <p:spPr>
            <a:xfrm>
              <a:off x="5940711" y="6491790"/>
              <a:ext cx="1364913" cy="460375"/>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68174B"/>
                  </a:solidFill>
                  <a:latin typeface="Noto Sans S Chinese Bold" panose="020B0800000000000000" pitchFamily="34" charset="-122"/>
                  <a:ea typeface="Noto Sans S Chinese Bold" panose="020B0800000000000000" pitchFamily="34" charset="-122"/>
                </a:rPr>
                <a:t>指导教师</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：李朝晖</a:t>
              </a:r>
            </a:p>
          </p:txBody>
        </p:sp>
      </p:grpSp>
      <p:grpSp>
        <p:nvGrpSpPr>
          <p:cNvPr id="26" name="组合 25"/>
          <p:cNvGrpSpPr/>
          <p:nvPr/>
        </p:nvGrpSpPr>
        <p:grpSpPr>
          <a:xfrm>
            <a:off x="4194766" y="2350205"/>
            <a:ext cx="3802380" cy="1274367"/>
            <a:chOff x="4194766" y="2634377"/>
            <a:chExt cx="3802380" cy="1274367"/>
          </a:xfrm>
        </p:grpSpPr>
        <p:sp>
          <p:nvSpPr>
            <p:cNvPr id="6" name="_3"/>
            <p:cNvSpPr/>
            <p:nvPr/>
          </p:nvSpPr>
          <p:spPr>
            <a:xfrm>
              <a:off x="4493129" y="3556319"/>
              <a:ext cx="3205480" cy="352425"/>
            </a:xfrm>
            <a:prstGeom prst="rect">
              <a:avLst/>
            </a:prstGeom>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a:t>
              </a:r>
              <a:r>
                <a:rPr kumimoji="0" lang="zh-CN" altLang="en-US"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信息隐藏技术课堂展示</a:t>
              </a:r>
              <a:r>
                <a:rPr kumimoji="0" lang="en-US" altLang="zh-CN"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a:t>
              </a:r>
            </a:p>
          </p:txBody>
        </p:sp>
        <p:sp>
          <p:nvSpPr>
            <p:cNvPr id="5" name="_3"/>
            <p:cNvSpPr/>
            <p:nvPr/>
          </p:nvSpPr>
          <p:spPr>
            <a:xfrm>
              <a:off x="4194766" y="2634377"/>
              <a:ext cx="3802380" cy="922020"/>
            </a:xfrm>
            <a:prstGeom prst="rect">
              <a:avLst/>
            </a:prstGeom>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spc="300" noProof="0" dirty="0">
                  <a:solidFill>
                    <a:schemeClr val="bg1"/>
                  </a:solidFill>
                  <a:latin typeface="Noto Sans S Chinese Bold" panose="020B0800000000000000" pitchFamily="34" charset="-122"/>
                  <a:ea typeface="Noto Sans S Chinese Bold" panose="020B0800000000000000" pitchFamily="34" charset="-122"/>
                </a:rPr>
                <a:t>可视密码学</a:t>
              </a:r>
              <a:endParaRPr kumimoji="0" lang="zh-CN" altLang="en-US" sz="5400" b="1" i="0" u="none" strike="noStrike" kern="1200" cap="none" spc="300" normalizeH="0" baseline="0" noProof="0" dirty="0">
                <a:ln>
                  <a:noFill/>
                </a:ln>
                <a:solidFill>
                  <a:schemeClr val="bg1"/>
                </a:solidFill>
                <a:effectLst/>
                <a:uLnTx/>
                <a:uFillTx/>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45535"/>
            <a:ext cx="3805534" cy="737255"/>
            <a:chOff x="6096000" y="2061026"/>
            <a:chExt cx="3805534" cy="737255"/>
          </a:xfrm>
        </p:grpSpPr>
        <p:sp>
          <p:nvSpPr>
            <p:cNvPr id="8" name="文本框 7"/>
            <p:cNvSpPr txBox="1"/>
            <p:nvPr/>
          </p:nvSpPr>
          <p:spPr>
            <a:xfrm>
              <a:off x="6096000" y="2061026"/>
              <a:ext cx="189357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05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charset="0"/>
                  <a:cs typeface="Times New Roman" panose="02020603050405020304" pitchFamily="18" charset="0"/>
                </a:rPr>
                <a:t>Lab Results</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6" name="图片 5">
            <a:extLst>
              <a:ext uri="{FF2B5EF4-FFF2-40B4-BE49-F238E27FC236}">
                <a16:creationId xmlns:a16="http://schemas.microsoft.com/office/drawing/2014/main" id="{00778DB6-5B77-BA0A-E881-C51B6132DC2B}"/>
              </a:ext>
            </a:extLst>
          </p:cNvPr>
          <p:cNvPicPr>
            <a:picLocks noChangeAspect="1"/>
          </p:cNvPicPr>
          <p:nvPr/>
        </p:nvPicPr>
        <p:blipFill>
          <a:blip r:embed="rId2"/>
          <a:stretch>
            <a:fillRect/>
          </a:stretch>
        </p:blipFill>
        <p:spPr>
          <a:xfrm>
            <a:off x="137570" y="1662996"/>
            <a:ext cx="7344800" cy="1952898"/>
          </a:xfrm>
          <a:prstGeom prst="rect">
            <a:avLst/>
          </a:prstGeom>
        </p:spPr>
      </p:pic>
      <p:pic>
        <p:nvPicPr>
          <p:cNvPr id="15" name="图片 14">
            <a:extLst>
              <a:ext uri="{FF2B5EF4-FFF2-40B4-BE49-F238E27FC236}">
                <a16:creationId xmlns:a16="http://schemas.microsoft.com/office/drawing/2014/main" id="{AB33699B-E240-2032-51F7-FC034668AD49}"/>
              </a:ext>
            </a:extLst>
          </p:cNvPr>
          <p:cNvPicPr>
            <a:picLocks noChangeAspect="1"/>
          </p:cNvPicPr>
          <p:nvPr/>
        </p:nvPicPr>
        <p:blipFill>
          <a:blip r:embed="rId3"/>
          <a:stretch>
            <a:fillRect/>
          </a:stretch>
        </p:blipFill>
        <p:spPr>
          <a:xfrm>
            <a:off x="137570" y="3681208"/>
            <a:ext cx="7344800" cy="1930487"/>
          </a:xfrm>
          <a:prstGeom prst="rect">
            <a:avLst/>
          </a:prstGeom>
        </p:spPr>
      </p:pic>
      <p:pic>
        <p:nvPicPr>
          <p:cNvPr id="17" name="图片 16">
            <a:extLst>
              <a:ext uri="{FF2B5EF4-FFF2-40B4-BE49-F238E27FC236}">
                <a16:creationId xmlns:a16="http://schemas.microsoft.com/office/drawing/2014/main" id="{9F2C6B1F-893E-B9F9-C7BE-03F49DD47D31}"/>
              </a:ext>
            </a:extLst>
          </p:cNvPr>
          <p:cNvPicPr>
            <a:picLocks noChangeAspect="1"/>
          </p:cNvPicPr>
          <p:nvPr/>
        </p:nvPicPr>
        <p:blipFill>
          <a:blip r:embed="rId4"/>
          <a:stretch>
            <a:fillRect/>
          </a:stretch>
        </p:blipFill>
        <p:spPr>
          <a:xfrm>
            <a:off x="7714357" y="1082790"/>
            <a:ext cx="4340073" cy="1729959"/>
          </a:xfrm>
          <a:prstGeom prst="rect">
            <a:avLst/>
          </a:prstGeom>
        </p:spPr>
      </p:pic>
      <p:pic>
        <p:nvPicPr>
          <p:cNvPr id="19" name="图片 18">
            <a:extLst>
              <a:ext uri="{FF2B5EF4-FFF2-40B4-BE49-F238E27FC236}">
                <a16:creationId xmlns:a16="http://schemas.microsoft.com/office/drawing/2014/main" id="{9717061C-F3E4-5193-917E-42EEE993AFDA}"/>
              </a:ext>
            </a:extLst>
          </p:cNvPr>
          <p:cNvPicPr>
            <a:picLocks noChangeAspect="1"/>
          </p:cNvPicPr>
          <p:nvPr/>
        </p:nvPicPr>
        <p:blipFill>
          <a:blip r:embed="rId5"/>
          <a:stretch>
            <a:fillRect/>
          </a:stretch>
        </p:blipFill>
        <p:spPr>
          <a:xfrm>
            <a:off x="7714356" y="2731700"/>
            <a:ext cx="4340073" cy="36988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1343062" y="4386881"/>
            <a:ext cx="1001395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charset="0"/>
                <a:ea typeface="Noto Sans S Chinese Black" charset="0"/>
              </a:rPr>
              <a:t>彩色图像的（</a:t>
            </a:r>
            <a:r>
              <a:rPr lang="en-US" altLang="zh-CN" sz="4800" b="1" spc="300" dirty="0">
                <a:solidFill>
                  <a:schemeClr val="bg1"/>
                </a:solidFill>
                <a:latin typeface="Noto Sans S Chinese Black" charset="0"/>
                <a:ea typeface="Noto Sans S Chinese Black" charset="0"/>
              </a:rPr>
              <a:t>2</a:t>
            </a:r>
            <a:r>
              <a:rPr lang="zh-CN" altLang="en-US" sz="4800" b="1" spc="300" dirty="0">
                <a:solidFill>
                  <a:schemeClr val="bg1"/>
                </a:solidFill>
                <a:latin typeface="Noto Sans S Chinese Black" charset="0"/>
                <a:ea typeface="Noto Sans S Chinese Black" charset="0"/>
              </a:rPr>
              <a:t>，</a:t>
            </a:r>
            <a:r>
              <a:rPr lang="en-US" altLang="zh-CN" sz="4800" b="1" spc="300" dirty="0">
                <a:solidFill>
                  <a:schemeClr val="bg1"/>
                </a:solidFill>
                <a:latin typeface="Noto Sans S Chinese Black" charset="0"/>
                <a:ea typeface="Noto Sans S Chinese Black" charset="0"/>
              </a:rPr>
              <a:t>2</a:t>
            </a:r>
            <a:r>
              <a:rPr lang="zh-CN" altLang="en-US" sz="4800" b="1" spc="300" dirty="0">
                <a:solidFill>
                  <a:schemeClr val="bg1"/>
                </a:solidFill>
                <a:latin typeface="Noto Sans S Chinese Black" charset="0"/>
                <a:ea typeface="Noto Sans S Chinese Black" charset="0"/>
              </a:rPr>
              <a:t>）可视密码方案</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5" y="2836435"/>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03</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189357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彩色图像</a:t>
            </a:r>
          </a:p>
        </p:txBody>
      </p:sp>
      <p:sp>
        <p:nvSpPr>
          <p:cNvPr id="51" name="矩形 50"/>
          <p:cNvSpPr/>
          <p:nvPr/>
        </p:nvSpPr>
        <p:spPr>
          <a:xfrm>
            <a:off x="639728" y="1197546"/>
            <a:ext cx="5023430" cy="1526637"/>
          </a:xfrm>
          <a:prstGeom prst="rect">
            <a:avLst/>
          </a:prstGeom>
          <a:noFill/>
          <a:ln w="57150">
            <a:solidFill>
              <a:srgbClr val="68174B"/>
            </a:solidFill>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b="1" dirty="0">
                <a:solidFill>
                  <a:schemeClr val="tx1"/>
                </a:solidFill>
                <a:latin typeface="微软雅黑" panose="020B0503020204020204" pitchFamily="34" charset="-122"/>
                <a:ea typeface="微软雅黑" panose="020B0503020204020204" pitchFamily="34" charset="-122"/>
              </a:rPr>
              <a:t>彩色图像与二值、灰度图像的不同</a:t>
            </a:r>
          </a:p>
          <a:p>
            <a:pPr algn="ctr">
              <a:lnSpc>
                <a:spcPct val="150000"/>
              </a:lnSpc>
            </a:pPr>
            <a:endParaRPr lang="zh-CN" altLang="en-US" b="1" dirty="0">
              <a:solidFill>
                <a:srgbClr val="AFABAB"/>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39664" y="2898905"/>
            <a:ext cx="5023580" cy="3415030"/>
          </a:xfrm>
          <a:prstGeom prst="rect">
            <a:avLst/>
          </a:prstGeom>
          <a:noFill/>
        </p:spPr>
        <p:txBody>
          <a:bodyPr wrap="square" rtlCol="0">
            <a:noAutofit/>
          </a:bodyPr>
          <a:lstStyle/>
          <a:p>
            <a:pPr algn="just">
              <a:lnSpc>
                <a:spcPct val="150000"/>
              </a:lnSpc>
            </a:pPr>
            <a:r>
              <a:rPr lang="zh-CN" altLang="en-US" sz="1600" dirty="0">
                <a:solidFill>
                  <a:srgbClr val="ED7D31"/>
                </a:solidFill>
                <a:latin typeface="Noto Sans S Chinese DemiLight" charset="0"/>
                <a:ea typeface="Noto Sans S Chinese DemiLight" charset="0"/>
              </a:rPr>
              <a:t>彩色图像</a:t>
            </a:r>
            <a:r>
              <a:rPr lang="zh-CN" altLang="en-US" sz="1600" dirty="0">
                <a:solidFill>
                  <a:prstClr val="black">
                    <a:lumMod val="65000"/>
                    <a:lumOff val="35000"/>
                  </a:prstClr>
                </a:solidFill>
                <a:latin typeface="Noto Sans S Chinese DemiLight" charset="0"/>
                <a:ea typeface="Noto Sans S Chinese DemiLight" charset="0"/>
              </a:rPr>
              <a:t>是指图像中的每个像素都分成</a:t>
            </a:r>
            <a:r>
              <a:rPr lang="en-US" altLang="zh-CN" sz="1600" dirty="0">
                <a:solidFill>
                  <a:prstClr val="black">
                    <a:lumMod val="65000"/>
                    <a:lumOff val="35000"/>
                  </a:prstClr>
                </a:solidFill>
                <a:latin typeface="Noto Sans S Chinese DemiLight" charset="0"/>
                <a:ea typeface="Noto Sans S Chinese DemiLight" charset="0"/>
              </a:rPr>
              <a:t>R</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G</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B</a:t>
            </a:r>
            <a:r>
              <a:rPr lang="zh-CN" altLang="en-US" sz="1600" dirty="0">
                <a:solidFill>
                  <a:prstClr val="black">
                    <a:lumMod val="65000"/>
                    <a:lumOff val="35000"/>
                  </a:prstClr>
                </a:solidFill>
                <a:latin typeface="Noto Sans S Chinese DemiLight" charset="0"/>
                <a:ea typeface="Noto Sans S Chinese DemiLight" charset="0"/>
              </a:rPr>
              <a:t>三个基色分量，每个基色分量直接决定其基色的强度，因此彩色图像有</a:t>
            </a:r>
            <a:r>
              <a:rPr lang="en-US" altLang="zh-CN" sz="1600" dirty="0">
                <a:solidFill>
                  <a:prstClr val="black">
                    <a:lumMod val="65000"/>
                    <a:lumOff val="35000"/>
                  </a:prstClr>
                </a:solidFill>
                <a:latin typeface="Noto Sans S Chinese DemiLight" charset="0"/>
                <a:ea typeface="Noto Sans S Chinese DemiLight" charset="0"/>
              </a:rPr>
              <a:t>3</a:t>
            </a:r>
            <a:r>
              <a:rPr lang="zh-CN" altLang="en-US" sz="1600" dirty="0">
                <a:solidFill>
                  <a:prstClr val="black">
                    <a:lumMod val="65000"/>
                    <a:lumOff val="35000"/>
                  </a:prstClr>
                </a:solidFill>
                <a:latin typeface="Noto Sans S Chinese DemiLight" charset="0"/>
                <a:ea typeface="Noto Sans S Chinese DemiLight" charset="0"/>
              </a:rPr>
              <a:t>个通道。例如图像深度为</a:t>
            </a:r>
            <a:r>
              <a:rPr lang="en-US" altLang="zh-CN" sz="1600" dirty="0">
                <a:solidFill>
                  <a:prstClr val="black">
                    <a:lumMod val="65000"/>
                    <a:lumOff val="35000"/>
                  </a:prstClr>
                </a:solidFill>
                <a:latin typeface="Noto Sans S Chinese DemiLight" charset="0"/>
                <a:ea typeface="Noto Sans S Chinese DemiLight" charset="0"/>
              </a:rPr>
              <a:t>24</a:t>
            </a:r>
            <a:r>
              <a:rPr lang="zh-CN" altLang="en-US" sz="1600" dirty="0">
                <a:solidFill>
                  <a:prstClr val="black">
                    <a:lumMod val="65000"/>
                    <a:lumOff val="35000"/>
                  </a:prstClr>
                </a:solidFill>
                <a:latin typeface="Noto Sans S Chinese DemiLight" charset="0"/>
                <a:ea typeface="Noto Sans S Chinese DemiLight" charset="0"/>
              </a:rPr>
              <a:t>，用</a:t>
            </a:r>
            <a:r>
              <a:rPr lang="en-US" altLang="zh-CN" sz="1600" dirty="0">
                <a:solidFill>
                  <a:prstClr val="black">
                    <a:lumMod val="65000"/>
                    <a:lumOff val="35000"/>
                  </a:prstClr>
                </a:solidFill>
                <a:latin typeface="Noto Sans S Chinese DemiLight" charset="0"/>
                <a:ea typeface="Noto Sans S Chinese DemiLight" charset="0"/>
              </a:rPr>
              <a:t>R:G:B</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8:8:8</a:t>
            </a:r>
            <a:r>
              <a:rPr lang="zh-CN" altLang="en-US" sz="1600" dirty="0">
                <a:solidFill>
                  <a:prstClr val="black">
                    <a:lumMod val="65000"/>
                    <a:lumOff val="35000"/>
                  </a:prstClr>
                </a:solidFill>
                <a:latin typeface="Noto Sans S Chinese DemiLight" charset="0"/>
                <a:ea typeface="Noto Sans S Chinese DemiLight" charset="0"/>
              </a:rPr>
              <a:t>来表示色彩，则</a:t>
            </a:r>
            <a:r>
              <a:rPr lang="en-US" altLang="zh-CN" sz="1600" dirty="0">
                <a:solidFill>
                  <a:prstClr val="black">
                    <a:lumMod val="65000"/>
                    <a:lumOff val="35000"/>
                  </a:prstClr>
                </a:solidFill>
                <a:latin typeface="Noto Sans S Chinese DemiLight" charset="0"/>
                <a:ea typeface="Noto Sans S Chinese DemiLight" charset="0"/>
              </a:rPr>
              <a:t>R</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G</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B</a:t>
            </a:r>
            <a:r>
              <a:rPr lang="zh-CN" altLang="en-US" sz="1600" dirty="0">
                <a:solidFill>
                  <a:prstClr val="black">
                    <a:lumMod val="65000"/>
                    <a:lumOff val="35000"/>
                  </a:prstClr>
                </a:solidFill>
                <a:latin typeface="Noto Sans S Chinese DemiLight" charset="0"/>
                <a:ea typeface="Noto Sans S Chinese DemiLight" charset="0"/>
              </a:rPr>
              <a:t>各占用</a:t>
            </a:r>
            <a:r>
              <a:rPr lang="en-US" altLang="zh-CN" sz="1600" dirty="0">
                <a:solidFill>
                  <a:prstClr val="black">
                    <a:lumMod val="65000"/>
                    <a:lumOff val="35000"/>
                  </a:prstClr>
                </a:solidFill>
                <a:latin typeface="Noto Sans S Chinese DemiLight" charset="0"/>
                <a:ea typeface="Noto Sans S Chinese DemiLight" charset="0"/>
              </a:rPr>
              <a:t>8</a:t>
            </a:r>
            <a:r>
              <a:rPr lang="zh-CN" altLang="en-US" sz="1600" dirty="0">
                <a:solidFill>
                  <a:prstClr val="black">
                    <a:lumMod val="65000"/>
                    <a:lumOff val="35000"/>
                  </a:prstClr>
                </a:solidFill>
                <a:latin typeface="Noto Sans S Chinese DemiLight" charset="0"/>
                <a:ea typeface="Noto Sans S Chinese DemiLight" charset="0"/>
              </a:rPr>
              <a:t>位来表示各自基色分量的强度。</a:t>
            </a:r>
            <a:r>
              <a:rPr lang="zh-CN" sz="1600" b="0">
                <a:solidFill>
                  <a:srgbClr val="4D4D4D"/>
                </a:solidFill>
                <a:latin typeface="Noto Sans S Chinese DemiLight" charset="0"/>
                <a:ea typeface="Noto Sans S Chinese DemiLight" charset="0"/>
                <a:cs typeface="Noto Sans S Chinese DemiLight" charset="0"/>
              </a:rPr>
              <a:t>彩色图像每个像素可以取下图中每个点处的基色分量（每个点有3个值）。</a:t>
            </a:r>
          </a:p>
          <a:p>
            <a:pPr algn="just">
              <a:lnSpc>
                <a:spcPct val="150000"/>
              </a:lnSpc>
            </a:pPr>
            <a:r>
              <a:rPr lang="zh-CN" sz="1600" b="0">
                <a:solidFill>
                  <a:srgbClr val="ED7D31"/>
                </a:solidFill>
                <a:latin typeface="Noto Sans S Chinese DemiLight" charset="0"/>
                <a:ea typeface="Noto Sans S Chinese DemiLight" charset="0"/>
                <a:cs typeface="Noto Sans S Chinese DemiLight" charset="0"/>
              </a:rPr>
              <a:t>灰度图像</a:t>
            </a:r>
            <a:r>
              <a:rPr lang="zh-CN" sz="1600" b="0">
                <a:solidFill>
                  <a:srgbClr val="4D4D4D"/>
                </a:solidFill>
                <a:latin typeface="Noto Sans S Chinese DemiLight" charset="0"/>
                <a:ea typeface="Noto Sans S Chinese DemiLight" charset="0"/>
                <a:cs typeface="Noto Sans S Chinese DemiLight" charset="0"/>
              </a:rPr>
              <a:t>每个像素的灰度值是一个由黑到白的区间。</a:t>
            </a:r>
          </a:p>
          <a:p>
            <a:pPr algn="just">
              <a:lnSpc>
                <a:spcPct val="150000"/>
              </a:lnSpc>
            </a:pPr>
            <a:r>
              <a:rPr lang="zh-CN" altLang="en-US" sz="1600">
                <a:solidFill>
                  <a:srgbClr val="ED7D31"/>
                </a:solidFill>
                <a:latin typeface="Noto Sans S Chinese DemiLight" charset="0"/>
                <a:ea typeface="Noto Sans S Chinese DemiLight" charset="0"/>
                <a:cs typeface="Noto Sans S Chinese DemiLight" charset="0"/>
              </a:rPr>
              <a:t>二值</a:t>
            </a:r>
            <a:r>
              <a:rPr lang="zh-CN" sz="1600" b="0">
                <a:solidFill>
                  <a:srgbClr val="ED7D31"/>
                </a:solidFill>
                <a:latin typeface="Noto Sans S Chinese DemiLight" charset="0"/>
                <a:ea typeface="Noto Sans S Chinese DemiLight" charset="0"/>
                <a:cs typeface="Noto Sans S Chinese DemiLight" charset="0"/>
              </a:rPr>
              <a:t>图像</a:t>
            </a:r>
            <a:r>
              <a:rPr lang="zh-CN" sz="1600" b="0">
                <a:solidFill>
                  <a:srgbClr val="4D4D4D"/>
                </a:solidFill>
                <a:latin typeface="Noto Sans S Chinese DemiLight" charset="0"/>
                <a:ea typeface="Noto Sans S Chinese DemiLight" charset="0"/>
                <a:cs typeface="Noto Sans S Chinese DemiLight" charset="0"/>
              </a:rPr>
              <a:t>中每个像素仅能取0或者255，分别代表纯黑和纯白</a:t>
            </a:r>
            <a:r>
              <a:rPr lang="zh-CN" altLang="en-US" sz="1600" b="0">
                <a:solidFill>
                  <a:srgbClr val="4D4D4D"/>
                </a:solidFill>
                <a:latin typeface="Noto Sans S Chinese DemiLight" charset="0"/>
                <a:ea typeface="Noto Sans S Chinese DemiLight" charset="0"/>
                <a:cs typeface="Noto Sans S Chinese DemiLight" charset="0"/>
              </a:rPr>
              <a:t>。</a:t>
            </a:r>
            <a:endParaRPr lang="zh-CN" altLang="en-US" sz="1600" b="0" dirty="0">
              <a:solidFill>
                <a:srgbClr val="4D4D4D"/>
              </a:solidFill>
              <a:latin typeface="Noto Sans S Chinese DemiLight" charset="0"/>
              <a:ea typeface="Noto Sans S Chinese DemiLight" charset="0"/>
              <a:cs typeface="Noto Sans S Chinese DemiLight" charset="0"/>
            </a:endParaRPr>
          </a:p>
        </p:txBody>
      </p:sp>
      <p:sp>
        <p:nvSpPr>
          <p:cNvPr id="45" name="文本框 44"/>
          <p:cNvSpPr txBox="1"/>
          <p:nvPr/>
        </p:nvSpPr>
        <p:spPr>
          <a:xfrm>
            <a:off x="885737" y="807200"/>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charset="0"/>
                <a:cs typeface="Times New Roman" panose="02020603050405020304" pitchFamily="18" charset="0"/>
              </a:rPr>
              <a:t>Color Images</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sp>
        <p:nvSpPr>
          <p:cNvPr id="9" name="半闭框 8"/>
          <p:cNvSpPr/>
          <p:nvPr userDrawn="1"/>
        </p:nvSpPr>
        <p:spPr>
          <a:xfrm>
            <a:off x="9493766" y="4537582"/>
            <a:ext cx="1661698" cy="1314477"/>
          </a:xfrm>
          <a:prstGeom prst="halfFrame">
            <a:avLst>
              <a:gd name="adj1" fmla="val 5660"/>
              <a:gd name="adj2" fmla="val 6603"/>
            </a:avLst>
          </a:prstGeom>
          <a:solidFill>
            <a:srgbClr val="68174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8174B"/>
              </a:solidFill>
            </a:endParaRPr>
          </a:p>
        </p:txBody>
      </p:sp>
      <p:sp>
        <p:nvSpPr>
          <p:cNvPr id="10" name="半闭框 9"/>
          <p:cNvSpPr/>
          <p:nvPr userDrawn="1"/>
        </p:nvSpPr>
        <p:spPr>
          <a:xfrm rot="10800000">
            <a:off x="6868176" y="1688306"/>
            <a:ext cx="1427988" cy="1210606"/>
          </a:xfrm>
          <a:prstGeom prst="halfFrame">
            <a:avLst>
              <a:gd name="adj1" fmla="val 5660"/>
              <a:gd name="adj2" fmla="val 6603"/>
            </a:avLst>
          </a:prstGeom>
          <a:solidFill>
            <a:srgbClr val="68174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8174B"/>
              </a:solidFill>
            </a:endParaRPr>
          </a:p>
        </p:txBody>
      </p:sp>
      <p:pic>
        <p:nvPicPr>
          <p:cNvPr id="6" name="图片 5" descr="upload_post_object_v2_383115255"/>
          <p:cNvPicPr>
            <a:picLocks noChangeAspect="1"/>
          </p:cNvPicPr>
          <p:nvPr/>
        </p:nvPicPr>
        <p:blipFill>
          <a:blip r:embed="rId2"/>
          <a:stretch>
            <a:fillRect/>
          </a:stretch>
        </p:blipFill>
        <p:spPr>
          <a:xfrm>
            <a:off x="8466648" y="943310"/>
            <a:ext cx="2688851" cy="2316409"/>
          </a:xfrm>
          <a:prstGeom prst="rect">
            <a:avLst/>
          </a:prstGeom>
        </p:spPr>
      </p:pic>
      <p:pic>
        <p:nvPicPr>
          <p:cNvPr id="7" name="图片 6" descr="upload_post_object_v2_169071181"/>
          <p:cNvPicPr>
            <a:picLocks noChangeAspect="1"/>
          </p:cNvPicPr>
          <p:nvPr/>
        </p:nvPicPr>
        <p:blipFill>
          <a:blip r:embed="rId3"/>
          <a:stretch>
            <a:fillRect/>
          </a:stretch>
        </p:blipFill>
        <p:spPr>
          <a:xfrm>
            <a:off x="6152433" y="3358964"/>
            <a:ext cx="5003069" cy="709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29145" y="311451"/>
            <a:ext cx="3805534" cy="737255"/>
            <a:chOff x="6096000" y="2061026"/>
            <a:chExt cx="3805534" cy="737255"/>
          </a:xfrm>
        </p:grpSpPr>
        <p:sp>
          <p:nvSpPr>
            <p:cNvPr id="27" name="文本框 26"/>
            <p:cNvSpPr txBox="1"/>
            <p:nvPr/>
          </p:nvSpPr>
          <p:spPr>
            <a:xfrm>
              <a:off x="6096000" y="2061026"/>
              <a:ext cx="189357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03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主要思想</a:t>
              </a:r>
            </a:p>
          </p:txBody>
        </p:sp>
        <p:sp>
          <p:nvSpPr>
            <p:cNvPr id="28" name="文本框 27"/>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Main Thesis </a:t>
              </a:r>
              <a:r>
                <a:rPr lang="zh-CN" altLang="en-US"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&amp; </a:t>
              </a:r>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Ideas</a:t>
              </a: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773" y="1318661"/>
            <a:ext cx="7812822" cy="5144703"/>
          </a:xfrm>
          <a:prstGeom prst="rect">
            <a:avLst/>
          </a:prstGeom>
        </p:spPr>
      </p:pic>
      <p:sp>
        <p:nvSpPr>
          <p:cNvPr id="9" name="文本框 8"/>
          <p:cNvSpPr txBox="1"/>
          <p:nvPr/>
        </p:nvSpPr>
        <p:spPr>
          <a:xfrm>
            <a:off x="522799" y="2442485"/>
            <a:ext cx="3611880" cy="2308324"/>
          </a:xfrm>
          <a:prstGeom prst="rect">
            <a:avLst/>
          </a:prstGeom>
          <a:noFill/>
        </p:spPr>
        <p:txBody>
          <a:bodyPr wrap="square">
            <a:spAutoFit/>
          </a:bodyPr>
          <a:lstStyle/>
          <a:p>
            <a:r>
              <a:rPr lang="zh-CN" altLang="en-US" dirty="0"/>
              <a:t>将彩色图像的每个分量当做一张图片来处理，即把一张彩色图像看做红、绿、蓝三个分量上的三张图片。对每一张图片按照灰度图像进行半色调处理，然后对每一张图片进行信息分存。</a:t>
            </a:r>
            <a:r>
              <a:rPr lang="en-US" altLang="zh-CN" dirty="0"/>
              <a:t>R</a:t>
            </a:r>
            <a:r>
              <a:rPr lang="zh-CN" altLang="en-US" dirty="0"/>
              <a:t>、</a:t>
            </a:r>
            <a:r>
              <a:rPr lang="en-US" altLang="zh-CN" dirty="0"/>
              <a:t>G</a:t>
            </a:r>
            <a:r>
              <a:rPr lang="zh-CN" altLang="en-US" dirty="0"/>
              <a:t>、</a:t>
            </a:r>
            <a:r>
              <a:rPr lang="en-US" altLang="zh-CN" dirty="0"/>
              <a:t>B</a:t>
            </a:r>
            <a:r>
              <a:rPr lang="zh-CN" altLang="en-US" dirty="0"/>
              <a:t>分量分别分存到子图中，最后将得到的子图进行合并可以得到彩色子图。</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28" name="文本框 27"/>
          <p:cNvSpPr txBox="1"/>
          <p:nvPr/>
        </p:nvSpPr>
        <p:spPr>
          <a:xfrm>
            <a:off x="885737" y="773116"/>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Programme Coding</a:t>
            </a:r>
          </a:p>
        </p:txBody>
      </p:sp>
      <p:pic>
        <p:nvPicPr>
          <p:cNvPr id="3" name="图片 2">
            <a:extLst>
              <a:ext uri="{FF2B5EF4-FFF2-40B4-BE49-F238E27FC236}">
                <a16:creationId xmlns:a16="http://schemas.microsoft.com/office/drawing/2014/main" id="{9E90FA2E-0C57-30A0-0BED-D9F608EDCF37}"/>
              </a:ext>
            </a:extLst>
          </p:cNvPr>
          <p:cNvPicPr>
            <a:picLocks noChangeAspect="1"/>
          </p:cNvPicPr>
          <p:nvPr/>
        </p:nvPicPr>
        <p:blipFill>
          <a:blip r:embed="rId2"/>
          <a:stretch>
            <a:fillRect/>
          </a:stretch>
        </p:blipFill>
        <p:spPr>
          <a:xfrm>
            <a:off x="570729" y="1808099"/>
            <a:ext cx="11050542" cy="905001"/>
          </a:xfrm>
          <a:prstGeom prst="rect">
            <a:avLst/>
          </a:prstGeom>
        </p:spPr>
      </p:pic>
      <p:pic>
        <p:nvPicPr>
          <p:cNvPr id="5" name="图片 4">
            <a:extLst>
              <a:ext uri="{FF2B5EF4-FFF2-40B4-BE49-F238E27FC236}">
                <a16:creationId xmlns:a16="http://schemas.microsoft.com/office/drawing/2014/main" id="{F5FC284C-5EEB-5575-C943-2F36C5A7D11D}"/>
              </a:ext>
            </a:extLst>
          </p:cNvPr>
          <p:cNvPicPr>
            <a:picLocks noChangeAspect="1"/>
          </p:cNvPicPr>
          <p:nvPr/>
        </p:nvPicPr>
        <p:blipFill>
          <a:blip r:embed="rId3"/>
          <a:stretch>
            <a:fillRect/>
          </a:stretch>
        </p:blipFill>
        <p:spPr>
          <a:xfrm>
            <a:off x="570729" y="2713100"/>
            <a:ext cx="11023782" cy="20983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28" name="文本框 27"/>
          <p:cNvSpPr txBox="1"/>
          <p:nvPr/>
        </p:nvSpPr>
        <p:spPr>
          <a:xfrm>
            <a:off x="885737" y="773116"/>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Programme Coding</a:t>
            </a:r>
          </a:p>
        </p:txBody>
      </p:sp>
      <p:pic>
        <p:nvPicPr>
          <p:cNvPr id="4" name="图片 3">
            <a:extLst>
              <a:ext uri="{FF2B5EF4-FFF2-40B4-BE49-F238E27FC236}">
                <a16:creationId xmlns:a16="http://schemas.microsoft.com/office/drawing/2014/main" id="{6FD215DC-FBE4-FFCF-311B-60A2FD5F40EF}"/>
              </a:ext>
            </a:extLst>
          </p:cNvPr>
          <p:cNvPicPr>
            <a:picLocks noChangeAspect="1"/>
          </p:cNvPicPr>
          <p:nvPr/>
        </p:nvPicPr>
        <p:blipFill>
          <a:blip r:embed="rId2"/>
          <a:stretch>
            <a:fillRect/>
          </a:stretch>
        </p:blipFill>
        <p:spPr>
          <a:xfrm>
            <a:off x="262474" y="1244552"/>
            <a:ext cx="4948155" cy="4244492"/>
          </a:xfrm>
          <a:prstGeom prst="rect">
            <a:avLst/>
          </a:prstGeom>
        </p:spPr>
      </p:pic>
      <p:pic>
        <p:nvPicPr>
          <p:cNvPr id="7" name="图片 6">
            <a:extLst>
              <a:ext uri="{FF2B5EF4-FFF2-40B4-BE49-F238E27FC236}">
                <a16:creationId xmlns:a16="http://schemas.microsoft.com/office/drawing/2014/main" id="{1BF6D225-21D5-F78B-4F4D-F41B0BAC2C10}"/>
              </a:ext>
            </a:extLst>
          </p:cNvPr>
          <p:cNvPicPr>
            <a:picLocks noChangeAspect="1"/>
          </p:cNvPicPr>
          <p:nvPr/>
        </p:nvPicPr>
        <p:blipFill>
          <a:blip r:embed="rId3"/>
          <a:stretch>
            <a:fillRect/>
          </a:stretch>
        </p:blipFill>
        <p:spPr>
          <a:xfrm>
            <a:off x="5611156" y="170494"/>
            <a:ext cx="5637415" cy="2647583"/>
          </a:xfrm>
          <a:prstGeom prst="rect">
            <a:avLst/>
          </a:prstGeom>
        </p:spPr>
      </p:pic>
      <p:pic>
        <p:nvPicPr>
          <p:cNvPr id="10" name="图片 9">
            <a:extLst>
              <a:ext uri="{FF2B5EF4-FFF2-40B4-BE49-F238E27FC236}">
                <a16:creationId xmlns:a16="http://schemas.microsoft.com/office/drawing/2014/main" id="{FD700537-C231-172A-63DE-5D1797DD66FB}"/>
              </a:ext>
            </a:extLst>
          </p:cNvPr>
          <p:cNvPicPr>
            <a:picLocks noChangeAspect="1"/>
          </p:cNvPicPr>
          <p:nvPr/>
        </p:nvPicPr>
        <p:blipFill>
          <a:blip r:embed="rId4"/>
          <a:stretch>
            <a:fillRect/>
          </a:stretch>
        </p:blipFill>
        <p:spPr>
          <a:xfrm>
            <a:off x="5587865" y="2824683"/>
            <a:ext cx="5660705" cy="3817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45535"/>
            <a:ext cx="3805534" cy="737255"/>
            <a:chOff x="6096000" y="2061026"/>
            <a:chExt cx="3805534" cy="737255"/>
          </a:xfrm>
        </p:grpSpPr>
        <p:sp>
          <p:nvSpPr>
            <p:cNvPr id="8" name="文本框 7"/>
            <p:cNvSpPr txBox="1"/>
            <p:nvPr/>
          </p:nvSpPr>
          <p:spPr>
            <a:xfrm>
              <a:off x="6096000" y="2061026"/>
              <a:ext cx="189357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05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charset="0"/>
                  <a:cs typeface="Times New Roman" panose="02020603050405020304" pitchFamily="18" charset="0"/>
                </a:rPr>
                <a:t>Lab Results</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4" name="图片 3">
            <a:extLst>
              <a:ext uri="{FF2B5EF4-FFF2-40B4-BE49-F238E27FC236}">
                <a16:creationId xmlns:a16="http://schemas.microsoft.com/office/drawing/2014/main" id="{D6F9FCAF-2F2D-CA73-702D-1686105CDDA8}"/>
              </a:ext>
            </a:extLst>
          </p:cNvPr>
          <p:cNvPicPr>
            <a:picLocks noChangeAspect="1"/>
          </p:cNvPicPr>
          <p:nvPr/>
        </p:nvPicPr>
        <p:blipFill>
          <a:blip r:embed="rId2"/>
          <a:stretch>
            <a:fillRect/>
          </a:stretch>
        </p:blipFill>
        <p:spPr>
          <a:xfrm>
            <a:off x="0" y="1175656"/>
            <a:ext cx="6451600" cy="5529943"/>
          </a:xfrm>
          <a:prstGeom prst="rect">
            <a:avLst/>
          </a:prstGeom>
        </p:spPr>
      </p:pic>
      <p:pic>
        <p:nvPicPr>
          <p:cNvPr id="12" name="图片 11">
            <a:extLst>
              <a:ext uri="{FF2B5EF4-FFF2-40B4-BE49-F238E27FC236}">
                <a16:creationId xmlns:a16="http://schemas.microsoft.com/office/drawing/2014/main" id="{C22885FC-F240-2CF3-FA2A-7DF77BC01C44}"/>
              </a:ext>
            </a:extLst>
          </p:cNvPr>
          <p:cNvPicPr>
            <a:picLocks noChangeAspect="1"/>
          </p:cNvPicPr>
          <p:nvPr/>
        </p:nvPicPr>
        <p:blipFill>
          <a:blip r:embed="rId3"/>
          <a:stretch>
            <a:fillRect/>
          </a:stretch>
        </p:blipFill>
        <p:spPr>
          <a:xfrm>
            <a:off x="5979290" y="1851588"/>
            <a:ext cx="6125625" cy="48540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solidFill>
              <a:srgbClr val="6817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3980612" y="4421190"/>
            <a:ext cx="4378325" cy="829945"/>
          </a:xfrm>
          <a:prstGeom prst="rect">
            <a:avLst/>
          </a:prstGeom>
          <a:noFill/>
        </p:spPr>
        <p:txBody>
          <a:bodyPr wrap="none" rtlCol="0">
            <a:spAutoFit/>
            <a:scene3d>
              <a:camera prst="orthographicFront"/>
              <a:lightRig rig="threePt" dir="t"/>
            </a:scene3d>
            <a:sp3d contourW="12700"/>
          </a:bodyPr>
          <a:lstStyle/>
          <a:p>
            <a:r>
              <a:rPr lang="en-US" altLang="zh-CN" sz="4800" b="1" spc="300" dirty="0">
                <a:solidFill>
                  <a:schemeClr val="bg1"/>
                </a:solidFill>
                <a:latin typeface="Noto Sans S Chinese Black" panose="020B0A00000000000000" pitchFamily="34" charset="-122"/>
                <a:ea typeface="Noto Sans S Chinese Black" panose="020B0A00000000000000" pitchFamily="34" charset="-122"/>
              </a:rPr>
              <a:t>(k</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a:t>
            </a:r>
            <a:r>
              <a:rPr lang="en-US" altLang="zh-CN" sz="4800" b="1" spc="300" dirty="0">
                <a:solidFill>
                  <a:schemeClr val="bg1"/>
                </a:solidFill>
                <a:latin typeface="Noto Sans S Chinese Black" panose="020B0A00000000000000" pitchFamily="34" charset="-122"/>
                <a:ea typeface="Noto Sans S Chinese Black" panose="020B0A00000000000000" pitchFamily="34" charset="-122"/>
              </a:rPr>
              <a:t>n)</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加密机制</a:t>
            </a: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5" y="2836435"/>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04</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25171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(k,n)</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加密思想</a:t>
            </a:r>
          </a:p>
        </p:txBody>
      </p:sp>
      <p:sp>
        <p:nvSpPr>
          <p:cNvPr id="51" name="矩形 50"/>
          <p:cNvSpPr/>
          <p:nvPr/>
        </p:nvSpPr>
        <p:spPr>
          <a:xfrm>
            <a:off x="781745" y="1698940"/>
            <a:ext cx="4104456" cy="2088232"/>
          </a:xfrm>
          <a:prstGeom prst="rect">
            <a:avLst/>
          </a:prstGeom>
          <a:noFill/>
          <a:ln w="57150">
            <a:solidFill>
              <a:srgbClr val="68174B"/>
            </a:solidFill>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en-US" altLang="zh-CN" sz="2400" b="1" dirty="0">
                <a:solidFill>
                  <a:schemeClr val="tx1"/>
                </a:solidFill>
                <a:latin typeface="微软雅黑" panose="020B0503020204020204" pitchFamily="34" charset="-122"/>
                <a:ea typeface="微软雅黑" panose="020B0503020204020204" pitchFamily="34" charset="-122"/>
              </a:rPr>
              <a:t>(k,n)</a:t>
            </a:r>
            <a:r>
              <a:rPr lang="zh-CN" altLang="en-US" sz="2400" b="1" dirty="0">
                <a:solidFill>
                  <a:schemeClr val="tx1"/>
                </a:solidFill>
                <a:latin typeface="微软雅黑" panose="020B0503020204020204" pitchFamily="34" charset="-122"/>
                <a:ea typeface="微软雅黑" panose="020B0503020204020204" pitchFamily="34" charset="-122"/>
              </a:rPr>
              <a:t>加密思想</a:t>
            </a:r>
            <a:endParaRPr lang="zh-CN" altLang="en-US" b="1" dirty="0">
              <a:solidFill>
                <a:srgbClr val="AFABAB"/>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1745" y="4325872"/>
            <a:ext cx="8132100" cy="1526187"/>
          </a:xfrm>
          <a:prstGeom prst="rect">
            <a:avLst/>
          </a:prstGeom>
          <a:noFill/>
        </p:spPr>
        <p:txBody>
          <a:bodyPr wrap="square" rtlCol="0">
            <a:spAutoFit/>
          </a:bodyPr>
          <a:lstStyle/>
          <a:p>
            <a:pPr algn="just">
              <a:lnSpc>
                <a:spcPct val="150000"/>
              </a:lnSpc>
            </a:pP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k</a:t>
            </a:r>
            <a:r>
              <a:rPr lang="zh-CN" altLang="en-US" sz="1600" dirty="0">
                <a:solidFill>
                  <a:prstClr val="black">
                    <a:lumMod val="65000"/>
                    <a:lumOff val="35000"/>
                  </a:prstClr>
                </a:solidFill>
                <a:latin typeface="Noto Sans S Chinese DemiLight" charset="0"/>
                <a:ea typeface="Noto Sans S Chinese DemiLight" charset="0"/>
              </a:rPr>
              <a:t>，</a:t>
            </a:r>
            <a:r>
              <a:rPr lang="en-US" altLang="zh-CN" sz="1600" dirty="0">
                <a:solidFill>
                  <a:prstClr val="black">
                    <a:lumMod val="65000"/>
                    <a:lumOff val="35000"/>
                  </a:prstClr>
                </a:solidFill>
                <a:latin typeface="Noto Sans S Chinese DemiLight" charset="0"/>
                <a:ea typeface="Noto Sans S Chinese DemiLight" charset="0"/>
              </a:rPr>
              <a:t>n)</a:t>
            </a:r>
            <a:r>
              <a:rPr lang="zh-CN" altLang="en-US" sz="1600" dirty="0">
                <a:solidFill>
                  <a:prstClr val="black">
                    <a:lumMod val="65000"/>
                    <a:lumOff val="35000"/>
                  </a:prstClr>
                </a:solidFill>
                <a:latin typeface="Noto Sans S Chinese DemiLight" charset="0"/>
                <a:ea typeface="Noto Sans S Chinese DemiLight" charset="0"/>
              </a:rPr>
              <a:t>可视加密算法是一种重要的信息隐藏算法。应用</a:t>
            </a:r>
            <a:r>
              <a:rPr lang="en-US" altLang="zh-CN" sz="1600" dirty="0">
                <a:solidFill>
                  <a:prstClr val="black">
                    <a:lumMod val="65000"/>
                    <a:lumOff val="35000"/>
                  </a:prstClr>
                </a:solidFill>
                <a:latin typeface="Noto Sans S Chinese DemiLight" charset="0"/>
                <a:ea typeface="Noto Sans S Chinese DemiLight" charset="0"/>
              </a:rPr>
              <a:t>Shamir</a:t>
            </a:r>
            <a:r>
              <a:rPr lang="zh-CN" altLang="en-US" sz="1600" dirty="0">
                <a:solidFill>
                  <a:prstClr val="black">
                    <a:lumMod val="65000"/>
                    <a:lumOff val="35000"/>
                  </a:prstClr>
                </a:solidFill>
                <a:latin typeface="Noto Sans S Chinese DemiLight" charset="0"/>
                <a:ea typeface="Noto Sans S Chinese DemiLight" charset="0"/>
              </a:rPr>
              <a:t>秘密分享的概念，将一幅二进制秘密图像隐藏在</a:t>
            </a:r>
            <a:r>
              <a:rPr lang="en-US" altLang="zh-CN" sz="1600" dirty="0">
                <a:solidFill>
                  <a:prstClr val="black">
                    <a:lumMod val="65000"/>
                    <a:lumOff val="35000"/>
                  </a:prstClr>
                </a:solidFill>
                <a:latin typeface="Noto Sans S Chinese DemiLight" charset="0"/>
                <a:ea typeface="Noto Sans S Chinese DemiLight" charset="0"/>
              </a:rPr>
              <a:t>n</a:t>
            </a:r>
            <a:r>
              <a:rPr lang="zh-CN" altLang="en-US" sz="1600" dirty="0">
                <a:solidFill>
                  <a:prstClr val="black">
                    <a:lumMod val="65000"/>
                    <a:lumOff val="35000"/>
                  </a:prstClr>
                </a:solidFill>
                <a:latin typeface="Noto Sans S Chinese DemiLight" charset="0"/>
                <a:ea typeface="Noto Sans S Chinese DemiLight" charset="0"/>
              </a:rPr>
              <a:t>幅分享图像中，通过在分享过程中增加随机性控制来保证生成的分享图像是接近噪声图像的无意义图像；从</a:t>
            </a:r>
            <a:r>
              <a:rPr lang="en-US" altLang="zh-CN" sz="1600" dirty="0">
                <a:solidFill>
                  <a:prstClr val="black">
                    <a:lumMod val="65000"/>
                    <a:lumOff val="35000"/>
                  </a:prstClr>
                </a:solidFill>
                <a:latin typeface="Noto Sans S Chinese DemiLight" charset="0"/>
                <a:ea typeface="Noto Sans S Chinese DemiLight" charset="0"/>
              </a:rPr>
              <a:t>n</a:t>
            </a:r>
            <a:r>
              <a:rPr lang="zh-CN" altLang="en-US" sz="1600" dirty="0">
                <a:solidFill>
                  <a:prstClr val="black">
                    <a:lumMod val="65000"/>
                    <a:lumOff val="35000"/>
                  </a:prstClr>
                </a:solidFill>
                <a:latin typeface="Noto Sans S Chinese DemiLight" charset="0"/>
                <a:ea typeface="Noto Sans S Chinese DemiLight" charset="0"/>
              </a:rPr>
              <a:t>幅无意义分享图像中任意选取</a:t>
            </a:r>
            <a:r>
              <a:rPr lang="en-US" altLang="zh-CN" sz="1600" dirty="0">
                <a:solidFill>
                  <a:prstClr val="black">
                    <a:lumMod val="65000"/>
                    <a:lumOff val="35000"/>
                  </a:prstClr>
                </a:solidFill>
                <a:latin typeface="Noto Sans S Chinese DemiLight" charset="0"/>
                <a:ea typeface="Noto Sans S Chinese DemiLight" charset="0"/>
              </a:rPr>
              <a:t>k</a:t>
            </a:r>
            <a:r>
              <a:rPr lang="zh-CN" altLang="en-US" sz="1600" dirty="0">
                <a:solidFill>
                  <a:prstClr val="black">
                    <a:lumMod val="65000"/>
                    <a:lumOff val="35000"/>
                  </a:prstClr>
                </a:solidFill>
                <a:latin typeface="Noto Sans S Chinese DemiLight" charset="0"/>
                <a:ea typeface="Noto Sans S Chinese DemiLight" charset="0"/>
              </a:rPr>
              <a:t>幅分享图像，使用拉格朗日插值可提取秘密图像。</a:t>
            </a:r>
            <a:endPar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p:txBody>
      </p:sp>
      <p:sp>
        <p:nvSpPr>
          <p:cNvPr id="45" name="文本框 44"/>
          <p:cNvSpPr txBox="1"/>
          <p:nvPr/>
        </p:nvSpPr>
        <p:spPr>
          <a:xfrm>
            <a:off x="885737" y="807200"/>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charset="0"/>
                <a:cs typeface="Times New Roman" panose="02020603050405020304" pitchFamily="18" charset="0"/>
              </a:rPr>
              <a:t>Grayscale Images</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sp>
        <p:nvSpPr>
          <p:cNvPr id="9" name="半闭框 8"/>
          <p:cNvSpPr/>
          <p:nvPr userDrawn="1"/>
        </p:nvSpPr>
        <p:spPr>
          <a:xfrm>
            <a:off x="9493766" y="4537582"/>
            <a:ext cx="1661698" cy="1314477"/>
          </a:xfrm>
          <a:prstGeom prst="halfFrame">
            <a:avLst>
              <a:gd name="adj1" fmla="val 5660"/>
              <a:gd name="adj2" fmla="val 6603"/>
            </a:avLst>
          </a:prstGeom>
          <a:solidFill>
            <a:srgbClr val="68174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8174B"/>
              </a:solidFill>
            </a:endParaRPr>
          </a:p>
        </p:txBody>
      </p:sp>
      <p:pic>
        <p:nvPicPr>
          <p:cNvPr id="3" name="图片 2" descr="upload_post_object_v2_033010435">
            <a:extLst>
              <a:ext uri="{FF2B5EF4-FFF2-40B4-BE49-F238E27FC236}">
                <a16:creationId xmlns:a16="http://schemas.microsoft.com/office/drawing/2014/main" id="{CD53D288-D51C-B9FF-53DF-DF9E82D4E9B8}"/>
              </a:ext>
            </a:extLst>
          </p:cNvPr>
          <p:cNvPicPr>
            <a:picLocks noChangeAspect="1"/>
          </p:cNvPicPr>
          <p:nvPr/>
        </p:nvPicPr>
        <p:blipFill>
          <a:blip r:embed="rId2"/>
          <a:stretch>
            <a:fillRect/>
          </a:stretch>
        </p:blipFill>
        <p:spPr>
          <a:xfrm>
            <a:off x="5715652" y="1010463"/>
            <a:ext cx="5145275" cy="3043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7255"/>
            <a:chOff x="6096000" y="2061026"/>
            <a:chExt cx="3805534" cy="737255"/>
          </a:xfrm>
        </p:grpSpPr>
        <p:sp>
          <p:nvSpPr>
            <p:cNvPr id="8" name="文本框 7"/>
            <p:cNvSpPr txBox="1"/>
            <p:nvPr/>
          </p:nvSpPr>
          <p:spPr>
            <a:xfrm>
              <a:off x="6096000" y="2061026"/>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11" name="图片 10">
            <a:extLst>
              <a:ext uri="{FF2B5EF4-FFF2-40B4-BE49-F238E27FC236}">
                <a16:creationId xmlns:a16="http://schemas.microsoft.com/office/drawing/2014/main" id="{0A46CC79-13FA-03BF-8FE8-D47D7298E2CB}"/>
              </a:ext>
            </a:extLst>
          </p:cNvPr>
          <p:cNvPicPr>
            <a:picLocks noChangeAspect="1"/>
          </p:cNvPicPr>
          <p:nvPr/>
        </p:nvPicPr>
        <p:blipFill>
          <a:blip r:embed="rId2"/>
          <a:stretch>
            <a:fillRect/>
          </a:stretch>
        </p:blipFill>
        <p:spPr>
          <a:xfrm>
            <a:off x="1625630" y="980574"/>
            <a:ext cx="8831913" cy="57322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2562474" cy="6858000"/>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nvGrpSpPr>
          <p:cNvPr id="5" name="组合 4"/>
          <p:cNvGrpSpPr/>
          <p:nvPr>
            <p:custDataLst>
              <p:tags r:id="rId1"/>
            </p:custDataLst>
          </p:nvPr>
        </p:nvGrpSpPr>
        <p:grpSpPr>
          <a:xfrm>
            <a:off x="4816335" y="964096"/>
            <a:ext cx="5304844" cy="646331"/>
            <a:chOff x="5088836" y="755374"/>
            <a:chExt cx="5304844" cy="646331"/>
          </a:xfrm>
        </p:grpSpPr>
        <p:sp>
          <p:nvSpPr>
            <p:cNvPr id="6" name="文本框 5"/>
            <p:cNvSpPr txBox="1"/>
            <p:nvPr>
              <p:custDataLst>
                <p:tags r:id="rId14"/>
              </p:custDataLst>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01.</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8" name="文本框 7"/>
            <p:cNvSpPr txBox="1"/>
            <p:nvPr>
              <p:custDataLst>
                <p:tags r:id="rId15"/>
              </p:custDataLst>
            </p:nvPr>
          </p:nvSpPr>
          <p:spPr>
            <a:xfrm>
              <a:off x="6096000" y="810032"/>
              <a:ext cx="4297680" cy="46037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二值图像的</a:t>
              </a:r>
              <a:r>
                <a:rPr lang="en-US" altLang="zh-CN" sz="2400" dirty="0">
                  <a:solidFill>
                    <a:srgbClr val="68174B"/>
                  </a:solidFill>
                  <a:latin typeface="Noto Sans S Chinese Black" panose="020B0A00000000000000" pitchFamily="34" charset="-122"/>
                  <a:ea typeface="Noto Sans S Chinese Black" panose="020B0A00000000000000" pitchFamily="34" charset="-122"/>
                </a:rPr>
                <a:t>(2,2)</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可视密码方案</a:t>
              </a:r>
            </a:p>
          </p:txBody>
        </p:sp>
      </p:grpSp>
      <p:grpSp>
        <p:nvGrpSpPr>
          <p:cNvPr id="10" name="组合 9"/>
          <p:cNvGrpSpPr/>
          <p:nvPr>
            <p:custDataLst>
              <p:tags r:id="rId2"/>
            </p:custDataLst>
          </p:nvPr>
        </p:nvGrpSpPr>
        <p:grpSpPr>
          <a:xfrm>
            <a:off x="4816335" y="2003503"/>
            <a:ext cx="5190544" cy="646331"/>
            <a:chOff x="5088836" y="755374"/>
            <a:chExt cx="5190544" cy="646331"/>
          </a:xfrm>
        </p:grpSpPr>
        <p:sp>
          <p:nvSpPr>
            <p:cNvPr id="11" name="文本框 10"/>
            <p:cNvSpPr txBox="1"/>
            <p:nvPr>
              <p:custDataLst>
                <p:tags r:id="rId12"/>
              </p:custDataLst>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02.</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13" name="文本框 12"/>
            <p:cNvSpPr txBox="1"/>
            <p:nvPr>
              <p:custDataLst>
                <p:tags r:id="rId13"/>
              </p:custDataLst>
            </p:nvPr>
          </p:nvSpPr>
          <p:spPr>
            <a:xfrm>
              <a:off x="6096000" y="810032"/>
              <a:ext cx="4183380" cy="46037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灰度图像的</a:t>
              </a:r>
              <a:r>
                <a:rPr lang="en-US" altLang="zh-CN" sz="2400" dirty="0">
                  <a:solidFill>
                    <a:srgbClr val="68174B"/>
                  </a:solidFill>
                  <a:latin typeface="Noto Sans S Chinese Black" panose="020B0A00000000000000" pitchFamily="34" charset="-122"/>
                  <a:ea typeface="Noto Sans S Chinese Black" panose="020B0A00000000000000" pitchFamily="34" charset="-122"/>
                </a:rPr>
                <a:t>(2,2)</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可视密码方案</a:t>
              </a:r>
              <a:endParaRPr lang="en-US" altLang="zh-CN" sz="2400" dirty="0">
                <a:solidFill>
                  <a:srgbClr val="68174B"/>
                </a:solidFill>
                <a:latin typeface="Noto Sans S Chinese Black" panose="020B0A00000000000000" pitchFamily="34" charset="-122"/>
                <a:ea typeface="Noto Sans S Chinese Black" panose="020B0A00000000000000" pitchFamily="34" charset="-122"/>
              </a:endParaRPr>
            </a:p>
          </p:txBody>
        </p:sp>
      </p:grpSp>
      <p:grpSp>
        <p:nvGrpSpPr>
          <p:cNvPr id="15" name="组合 14"/>
          <p:cNvGrpSpPr/>
          <p:nvPr>
            <p:custDataLst>
              <p:tags r:id="rId3"/>
            </p:custDataLst>
          </p:nvPr>
        </p:nvGrpSpPr>
        <p:grpSpPr>
          <a:xfrm>
            <a:off x="4816335" y="3042910"/>
            <a:ext cx="5218573" cy="646331"/>
            <a:chOff x="5088836" y="755374"/>
            <a:chExt cx="5218573" cy="646331"/>
          </a:xfrm>
        </p:grpSpPr>
        <p:sp>
          <p:nvSpPr>
            <p:cNvPr id="16" name="文本框 15"/>
            <p:cNvSpPr txBox="1"/>
            <p:nvPr>
              <p:custDataLst>
                <p:tags r:id="rId10"/>
              </p:custDataLst>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03.</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18" name="文本框 17"/>
            <p:cNvSpPr txBox="1"/>
            <p:nvPr>
              <p:custDataLst>
                <p:tags r:id="rId11"/>
              </p:custDataLst>
            </p:nvPr>
          </p:nvSpPr>
          <p:spPr>
            <a:xfrm>
              <a:off x="6096000" y="810032"/>
              <a:ext cx="4211409"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彩色图像的</a:t>
              </a:r>
              <a:r>
                <a:rPr lang="en-US" altLang="zh-CN" sz="2400" dirty="0">
                  <a:solidFill>
                    <a:srgbClr val="68174B"/>
                  </a:solidFill>
                  <a:latin typeface="Noto Sans S Chinese Black" panose="020B0A00000000000000" pitchFamily="34" charset="-122"/>
                  <a:ea typeface="Noto Sans S Chinese Black" panose="020B0A00000000000000" pitchFamily="34" charset="-122"/>
                </a:rPr>
                <a:t>(2,2)</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可视密码方案</a:t>
              </a:r>
            </a:p>
          </p:txBody>
        </p:sp>
      </p:grpSp>
      <p:grpSp>
        <p:nvGrpSpPr>
          <p:cNvPr id="20" name="组合 19"/>
          <p:cNvGrpSpPr/>
          <p:nvPr>
            <p:custDataLst>
              <p:tags r:id="rId4"/>
            </p:custDataLst>
          </p:nvPr>
        </p:nvGrpSpPr>
        <p:grpSpPr>
          <a:xfrm>
            <a:off x="4816335" y="4082317"/>
            <a:ext cx="3171244" cy="646331"/>
            <a:chOff x="5088836" y="755374"/>
            <a:chExt cx="3171244" cy="646331"/>
          </a:xfrm>
        </p:grpSpPr>
        <p:sp>
          <p:nvSpPr>
            <p:cNvPr id="21" name="文本框 20"/>
            <p:cNvSpPr txBox="1"/>
            <p:nvPr>
              <p:custDataLst>
                <p:tags r:id="rId8"/>
              </p:custDataLst>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04.</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23" name="文本框 22"/>
            <p:cNvSpPr txBox="1"/>
            <p:nvPr>
              <p:custDataLst>
                <p:tags r:id="rId9"/>
              </p:custDataLst>
            </p:nvPr>
          </p:nvSpPr>
          <p:spPr>
            <a:xfrm>
              <a:off x="6096000" y="810032"/>
              <a:ext cx="2164080" cy="460375"/>
            </a:xfrm>
            <a:prstGeom prst="rect">
              <a:avLst/>
            </a:prstGeom>
            <a:noFill/>
          </p:spPr>
          <p:txBody>
            <a:bodyPr wrap="none" rtlCol="0">
              <a:spAutoFit/>
              <a:scene3d>
                <a:camera prst="orthographicFront"/>
                <a:lightRig rig="threePt" dir="t"/>
              </a:scene3d>
              <a:sp3d contourW="12700"/>
            </a:bodyPr>
            <a:lstStyle/>
            <a:p>
              <a:r>
                <a:rPr lang="en-US" altLang="zh-CN" sz="2400" dirty="0">
                  <a:solidFill>
                    <a:srgbClr val="68174B"/>
                  </a:solidFill>
                  <a:latin typeface="Noto Sans S Chinese Black" panose="020B0A00000000000000" pitchFamily="34" charset="-122"/>
                  <a:ea typeface="Noto Sans S Chinese Black" panose="020B0A00000000000000" pitchFamily="34" charset="-122"/>
                </a:rPr>
                <a:t>(k,n)</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加密方案</a:t>
              </a:r>
            </a:p>
          </p:txBody>
        </p:sp>
      </p:grpSp>
      <p:grpSp>
        <p:nvGrpSpPr>
          <p:cNvPr id="25" name="组合 24"/>
          <p:cNvGrpSpPr/>
          <p:nvPr>
            <p:custDataLst>
              <p:tags r:id="rId5"/>
            </p:custDataLst>
          </p:nvPr>
        </p:nvGrpSpPr>
        <p:grpSpPr>
          <a:xfrm>
            <a:off x="4816335" y="5121725"/>
            <a:ext cx="2714044" cy="646331"/>
            <a:chOff x="5088836" y="755374"/>
            <a:chExt cx="2714044" cy="646331"/>
          </a:xfrm>
        </p:grpSpPr>
        <p:sp>
          <p:nvSpPr>
            <p:cNvPr id="26" name="文本框 25"/>
            <p:cNvSpPr txBox="1"/>
            <p:nvPr>
              <p:custDataLst>
                <p:tags r:id="rId6"/>
              </p:custDataLst>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05.</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28" name="文本框 27"/>
            <p:cNvSpPr txBox="1"/>
            <p:nvPr>
              <p:custDataLst>
                <p:tags r:id="rId7"/>
              </p:custDataLst>
            </p:nvPr>
          </p:nvSpPr>
          <p:spPr>
            <a:xfrm>
              <a:off x="6096000" y="810032"/>
              <a:ext cx="1706880" cy="46037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彩色叠像术</a:t>
              </a:r>
            </a:p>
          </p:txBody>
        </p:sp>
      </p:grpSp>
      <p:grpSp>
        <p:nvGrpSpPr>
          <p:cNvPr id="31" name="组合 30"/>
          <p:cNvGrpSpPr/>
          <p:nvPr/>
        </p:nvGrpSpPr>
        <p:grpSpPr>
          <a:xfrm>
            <a:off x="1523594" y="2073726"/>
            <a:ext cx="2184381" cy="2063249"/>
            <a:chOff x="5064375" y="2009748"/>
            <a:chExt cx="2184381" cy="2063249"/>
          </a:xfrm>
        </p:grpSpPr>
        <p:sp>
          <p:nvSpPr>
            <p:cNvPr id="32" name="椭圆 31"/>
            <p:cNvSpPr/>
            <p:nvPr/>
          </p:nvSpPr>
          <p:spPr>
            <a:xfrm rot="16200000">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3" name="弧形 32"/>
            <p:cNvSpPr/>
            <p:nvPr/>
          </p:nvSpPr>
          <p:spPr>
            <a:xfrm rot="10800000">
              <a:off x="5189720" y="2136468"/>
              <a:ext cx="2059036" cy="1812706"/>
            </a:xfrm>
            <a:prstGeom prst="arc">
              <a:avLst>
                <a:gd name="adj1" fmla="val 16200000"/>
                <a:gd name="adj2" fmla="val 5386355"/>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grpSp>
        <p:nvGrpSpPr>
          <p:cNvPr id="34" name="组合 33"/>
          <p:cNvGrpSpPr/>
          <p:nvPr/>
        </p:nvGrpSpPr>
        <p:grpSpPr>
          <a:xfrm>
            <a:off x="1905554" y="2396845"/>
            <a:ext cx="1646605" cy="1446550"/>
            <a:chOff x="928141" y="2244060"/>
            <a:chExt cx="1646605" cy="1446550"/>
          </a:xfrm>
        </p:grpSpPr>
        <p:sp>
          <p:nvSpPr>
            <p:cNvPr id="35" name="_3"/>
            <p:cNvSpPr/>
            <p:nvPr/>
          </p:nvSpPr>
          <p:spPr>
            <a:xfrm>
              <a:off x="928141" y="2244060"/>
              <a:ext cx="1646605" cy="923330"/>
            </a:xfrm>
            <a:prstGeom prst="rect">
              <a:avLst/>
            </a:prstGeom>
            <a:effectLst/>
          </p:spPr>
          <p:txBody>
            <a:bodyPr wrap="none">
              <a:spAutoFit/>
            </a:bodyPr>
            <a:lstStyle/>
            <a:p>
              <a:r>
                <a:rPr lang="zh-CN" altLang="en-US" sz="5400" b="1" spc="300" dirty="0">
                  <a:solidFill>
                    <a:srgbClr val="68174B"/>
                  </a:solidFill>
                  <a:latin typeface="Noto Sans S Chinese Black" panose="020B0A00000000000000" pitchFamily="34" charset="-122"/>
                  <a:ea typeface="Noto Sans S Chinese Black" panose="020B0A00000000000000" pitchFamily="34" charset="-122"/>
                </a:rPr>
                <a:t>目录</a:t>
              </a:r>
            </a:p>
          </p:txBody>
        </p:sp>
        <p:sp>
          <p:nvSpPr>
            <p:cNvPr id="36" name="_3"/>
            <p:cNvSpPr/>
            <p:nvPr/>
          </p:nvSpPr>
          <p:spPr>
            <a:xfrm>
              <a:off x="1021916" y="3167390"/>
              <a:ext cx="1459054" cy="523220"/>
            </a:xfrm>
            <a:prstGeom prst="rect">
              <a:avLst/>
            </a:prstGeom>
            <a:effectLst/>
          </p:spPr>
          <p:txBody>
            <a:bodyPr wrap="none">
              <a:spAutoFit/>
            </a:bodyPr>
            <a:lstStyle/>
            <a:p>
              <a:r>
                <a:rPr lang="en-US" altLang="zh-CN" sz="28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Contents</a:t>
              </a:r>
            </a:p>
          </p:txBody>
        </p:sp>
      </p:grpSp>
      <p:cxnSp>
        <p:nvCxnSpPr>
          <p:cNvPr id="37" name="直接连接符 36"/>
          <p:cNvCxnSpPr/>
          <p:nvPr/>
        </p:nvCxnSpPr>
        <p:spPr>
          <a:xfrm flipH="1">
            <a:off x="2681289" y="1"/>
            <a:ext cx="0" cy="2214789"/>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flipV="1">
            <a:off x="1241289" y="5431424"/>
            <a:ext cx="28800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0"/>
                                        </p:tgtEl>
                                      </p:cBhvr>
                                    </p:animEffect>
                                  </p:childTnLst>
                                </p:cTn>
                              </p:par>
                              <p:par>
                                <p:cTn id="25" presetID="25"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0" dur="1000" fill="hold"/>
                                        <p:tgtEl>
                                          <p:spTgt spid="1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5"/>
                                        </p:tgtEl>
                                      </p:cBhvr>
                                    </p:animEffect>
                                  </p:childTnLst>
                                </p:cTn>
                              </p:par>
                              <p:par>
                                <p:cTn id="35" presetID="25"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0" dur="1000" fill="hold"/>
                                        <p:tgtEl>
                                          <p:spTgt spid="20"/>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0"/>
                                        </p:tgtEl>
                                      </p:cBhvr>
                                    </p:animEffect>
                                  </p:childTnLst>
                                </p:cTn>
                              </p:par>
                              <p:par>
                                <p:cTn id="45" presetID="25"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50" dur="1000" fill="hold"/>
                                        <p:tgtEl>
                                          <p:spTgt spid="25"/>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7255"/>
            <a:chOff x="6096000" y="2061026"/>
            <a:chExt cx="3805534" cy="737255"/>
          </a:xfrm>
        </p:grpSpPr>
        <p:sp>
          <p:nvSpPr>
            <p:cNvPr id="8" name="文本框 7"/>
            <p:cNvSpPr txBox="1"/>
            <p:nvPr/>
          </p:nvSpPr>
          <p:spPr>
            <a:xfrm>
              <a:off x="6096000" y="2061026"/>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4" name="图片 3">
            <a:extLst>
              <a:ext uri="{FF2B5EF4-FFF2-40B4-BE49-F238E27FC236}">
                <a16:creationId xmlns:a16="http://schemas.microsoft.com/office/drawing/2014/main" id="{7799F751-7DBB-2D6E-E5A6-F3F5340A4F6A}"/>
              </a:ext>
            </a:extLst>
          </p:cNvPr>
          <p:cNvPicPr>
            <a:picLocks noChangeAspect="1"/>
          </p:cNvPicPr>
          <p:nvPr/>
        </p:nvPicPr>
        <p:blipFill>
          <a:blip r:embed="rId2"/>
          <a:stretch>
            <a:fillRect/>
          </a:stretch>
        </p:blipFill>
        <p:spPr>
          <a:xfrm>
            <a:off x="620791" y="1981116"/>
            <a:ext cx="8254695" cy="3144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7255"/>
            <a:chOff x="6096000" y="2061026"/>
            <a:chExt cx="3805534" cy="737255"/>
          </a:xfrm>
        </p:grpSpPr>
        <p:sp>
          <p:nvSpPr>
            <p:cNvPr id="8" name="文本框 7"/>
            <p:cNvSpPr txBox="1"/>
            <p:nvPr/>
          </p:nvSpPr>
          <p:spPr>
            <a:xfrm>
              <a:off x="6096000" y="2061026"/>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4" name="图片 3">
            <a:extLst>
              <a:ext uri="{FF2B5EF4-FFF2-40B4-BE49-F238E27FC236}">
                <a16:creationId xmlns:a16="http://schemas.microsoft.com/office/drawing/2014/main" id="{54C0B7CE-F3DC-025C-675D-B7F178AE1328}"/>
              </a:ext>
            </a:extLst>
          </p:cNvPr>
          <p:cNvPicPr>
            <a:picLocks noChangeAspect="1"/>
          </p:cNvPicPr>
          <p:nvPr/>
        </p:nvPicPr>
        <p:blipFill>
          <a:blip r:embed="rId2"/>
          <a:stretch>
            <a:fillRect/>
          </a:stretch>
        </p:blipFill>
        <p:spPr>
          <a:xfrm>
            <a:off x="420491" y="1131196"/>
            <a:ext cx="7636832" cy="2494652"/>
          </a:xfrm>
          <a:prstGeom prst="rect">
            <a:avLst/>
          </a:prstGeom>
        </p:spPr>
      </p:pic>
      <p:pic>
        <p:nvPicPr>
          <p:cNvPr id="6" name="图片 5">
            <a:extLst>
              <a:ext uri="{FF2B5EF4-FFF2-40B4-BE49-F238E27FC236}">
                <a16:creationId xmlns:a16="http://schemas.microsoft.com/office/drawing/2014/main" id="{726C3E95-5DCB-3F02-E395-897FD1C6F7B5}"/>
              </a:ext>
            </a:extLst>
          </p:cNvPr>
          <p:cNvPicPr>
            <a:picLocks noChangeAspect="1"/>
          </p:cNvPicPr>
          <p:nvPr/>
        </p:nvPicPr>
        <p:blipFill>
          <a:blip r:embed="rId3"/>
          <a:stretch>
            <a:fillRect/>
          </a:stretch>
        </p:blipFill>
        <p:spPr>
          <a:xfrm>
            <a:off x="420491" y="3625848"/>
            <a:ext cx="7606601" cy="2972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7255"/>
            <a:chOff x="6096000" y="2061026"/>
            <a:chExt cx="3805534" cy="737255"/>
          </a:xfrm>
        </p:grpSpPr>
        <p:sp>
          <p:nvSpPr>
            <p:cNvPr id="8" name="文本框 7"/>
            <p:cNvSpPr txBox="1"/>
            <p:nvPr/>
          </p:nvSpPr>
          <p:spPr>
            <a:xfrm>
              <a:off x="6096000" y="2061026"/>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9" name="文本框 8"/>
            <p:cNvSpPr txBox="1"/>
            <p:nvPr/>
          </p:nvSpPr>
          <p:spPr>
            <a:xfrm>
              <a:off x="6652592" y="2522691"/>
              <a:ext cx="3248942" cy="275590"/>
            </a:xfrm>
            <a:prstGeom prst="rect">
              <a:avLst/>
            </a:prstGeom>
            <a:noFill/>
          </p:spPr>
          <p:txBody>
            <a:bodyPr wrap="square" rtlCol="0">
              <a:spAutoFit/>
              <a:scene3d>
                <a:camera prst="orthographicFront"/>
                <a:lightRig rig="threePt" dir="t"/>
              </a:scene3d>
              <a:sp3d contourW="12700"/>
            </a:bodyPr>
            <a:lstStyle/>
            <a:p>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pic>
        <p:nvPicPr>
          <p:cNvPr id="3" name="图片 2">
            <a:extLst>
              <a:ext uri="{FF2B5EF4-FFF2-40B4-BE49-F238E27FC236}">
                <a16:creationId xmlns:a16="http://schemas.microsoft.com/office/drawing/2014/main" id="{93B99FDF-7E47-1EEC-E45C-CBB836F17842}"/>
              </a:ext>
            </a:extLst>
          </p:cNvPr>
          <p:cNvPicPr>
            <a:picLocks noChangeAspect="1"/>
          </p:cNvPicPr>
          <p:nvPr/>
        </p:nvPicPr>
        <p:blipFill>
          <a:blip r:embed="rId2"/>
          <a:stretch>
            <a:fillRect/>
          </a:stretch>
        </p:blipFill>
        <p:spPr>
          <a:xfrm>
            <a:off x="648984" y="801684"/>
            <a:ext cx="10066771" cy="5744865"/>
          </a:xfrm>
          <a:prstGeom prst="rect">
            <a:avLst/>
          </a:prstGeom>
        </p:spPr>
      </p:pic>
    </p:spTree>
    <p:extLst>
      <p:ext uri="{BB962C8B-B14F-4D97-AF65-F5344CB8AC3E}">
        <p14:creationId xmlns:p14="http://schemas.microsoft.com/office/powerpoint/2010/main" val="387490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9145" y="311451"/>
            <a:ext cx="193193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pic>
        <p:nvPicPr>
          <p:cNvPr id="10" name="图片 9">
            <a:extLst>
              <a:ext uri="{FF2B5EF4-FFF2-40B4-BE49-F238E27FC236}">
                <a16:creationId xmlns:a16="http://schemas.microsoft.com/office/drawing/2014/main" id="{C6346CC5-83E3-29A1-E845-86BD44466709}"/>
              </a:ext>
            </a:extLst>
          </p:cNvPr>
          <p:cNvPicPr>
            <a:picLocks noChangeAspect="1"/>
          </p:cNvPicPr>
          <p:nvPr/>
        </p:nvPicPr>
        <p:blipFill>
          <a:blip r:embed="rId2"/>
          <a:stretch>
            <a:fillRect/>
          </a:stretch>
        </p:blipFill>
        <p:spPr>
          <a:xfrm>
            <a:off x="1264416" y="2282949"/>
            <a:ext cx="9663168" cy="2691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8664"/>
            <a:chOff x="6096000" y="2061026"/>
            <a:chExt cx="3805534" cy="738664"/>
          </a:xfrm>
        </p:grpSpPr>
        <p:sp>
          <p:nvSpPr>
            <p:cNvPr id="8" name="文本框 7"/>
            <p:cNvSpPr txBox="1"/>
            <p:nvPr/>
          </p:nvSpPr>
          <p:spPr>
            <a:xfrm>
              <a:off x="6096000" y="2061026"/>
              <a:ext cx="193193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sp>
          <p:nvSpPr>
            <p:cNvPr id="9" name="文本框 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pic>
        <p:nvPicPr>
          <p:cNvPr id="4" name="图片 3">
            <a:extLst>
              <a:ext uri="{FF2B5EF4-FFF2-40B4-BE49-F238E27FC236}">
                <a16:creationId xmlns:a16="http://schemas.microsoft.com/office/drawing/2014/main" id="{075088C7-10FB-4C5D-7604-48EA481B6F71}"/>
              </a:ext>
            </a:extLst>
          </p:cNvPr>
          <p:cNvPicPr>
            <a:picLocks noChangeAspect="1"/>
          </p:cNvPicPr>
          <p:nvPr/>
        </p:nvPicPr>
        <p:blipFill>
          <a:blip r:embed="rId2"/>
          <a:stretch>
            <a:fillRect/>
          </a:stretch>
        </p:blipFill>
        <p:spPr>
          <a:xfrm>
            <a:off x="2005256" y="1171323"/>
            <a:ext cx="7182288" cy="2717623"/>
          </a:xfrm>
          <a:prstGeom prst="rect">
            <a:avLst/>
          </a:prstGeom>
        </p:spPr>
      </p:pic>
      <p:pic>
        <p:nvPicPr>
          <p:cNvPr id="10" name="图片 9">
            <a:extLst>
              <a:ext uri="{FF2B5EF4-FFF2-40B4-BE49-F238E27FC236}">
                <a16:creationId xmlns:a16="http://schemas.microsoft.com/office/drawing/2014/main" id="{A0008894-BBD3-08CF-3EF3-3CEFF11691DC}"/>
              </a:ext>
            </a:extLst>
          </p:cNvPr>
          <p:cNvPicPr>
            <a:picLocks noChangeAspect="1"/>
          </p:cNvPicPr>
          <p:nvPr/>
        </p:nvPicPr>
        <p:blipFill>
          <a:blip r:embed="rId3"/>
          <a:stretch>
            <a:fillRect/>
          </a:stretch>
        </p:blipFill>
        <p:spPr>
          <a:xfrm>
            <a:off x="2527770" y="3823132"/>
            <a:ext cx="5346231" cy="27234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5074212" y="4368366"/>
            <a:ext cx="2146742"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叠像术</a:t>
            </a: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8875" y="2836435"/>
            <a:ext cx="102784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05</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8664"/>
            <a:chOff x="6096000" y="2061026"/>
            <a:chExt cx="3805534" cy="738664"/>
          </a:xfrm>
        </p:grpSpPr>
        <p:sp>
          <p:nvSpPr>
            <p:cNvPr id="8" name="文本框 7"/>
            <p:cNvSpPr txBox="1"/>
            <p:nvPr/>
          </p:nvSpPr>
          <p:spPr>
            <a:xfrm>
              <a:off x="6096000" y="2061026"/>
              <a:ext cx="285526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一、二值叠像术</a:t>
              </a:r>
            </a:p>
          </p:txBody>
        </p:sp>
        <p:sp>
          <p:nvSpPr>
            <p:cNvPr id="9" name="文本框 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sp>
        <p:nvSpPr>
          <p:cNvPr id="51" name="矩形 50"/>
          <p:cNvSpPr/>
          <p:nvPr/>
        </p:nvSpPr>
        <p:spPr>
          <a:xfrm>
            <a:off x="1558702" y="1197546"/>
            <a:ext cx="4104456" cy="2088232"/>
          </a:xfrm>
          <a:prstGeom prst="rect">
            <a:avLst/>
          </a:prstGeom>
          <a:noFill/>
          <a:ln w="57150">
            <a:solidFill>
              <a:srgbClr val="68174B"/>
            </a:solidFill>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b="1" dirty="0">
                <a:solidFill>
                  <a:schemeClr val="tx1"/>
                </a:solidFill>
                <a:latin typeface="微软雅黑" panose="020B0503020204020204" pitchFamily="34" charset="-122"/>
                <a:ea typeface="微软雅黑" panose="020B0503020204020204" pitchFamily="34" charset="-122"/>
              </a:rPr>
              <a:t>一、二值叠像术</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453549" y="3697573"/>
            <a:ext cx="3604225" cy="1859355"/>
          </a:xfrm>
          <a:prstGeom prst="rect">
            <a:avLst/>
          </a:prstGeom>
          <a:noFill/>
        </p:spPr>
        <p:txBody>
          <a:bodyPr wrap="square" rtlCol="0">
            <a:spAutoFit/>
          </a:bodyPr>
          <a:lstStyle/>
          <a:p>
            <a:pPr algn="just">
              <a:lnSpc>
                <a:spcPct val="150000"/>
              </a:lnSpc>
            </a:pP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在现代通信中，单个子密钥如果暴露或被人截获，有可能引起他人的注意。如右图所示，一副这样的图片有着“此地无银三百两”的意味。</a:t>
            </a:r>
          </a:p>
          <a:p>
            <a:pPr lvl="0" algn="just">
              <a:lnSpc>
                <a:spcPct val="150000"/>
              </a:lnSpc>
            </a:pPr>
            <a:endParaRPr lang="zh-CN" altLang="en-US" sz="14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4228" y="3677697"/>
            <a:ext cx="1879231" cy="1879231"/>
          </a:xfrm>
          <a:prstGeom prst="rect">
            <a:avLst/>
          </a:prstGeom>
        </p:spPr>
      </p:pic>
      <p:sp>
        <p:nvSpPr>
          <p:cNvPr id="4" name="文本框 3"/>
          <p:cNvSpPr txBox="1"/>
          <p:nvPr/>
        </p:nvSpPr>
        <p:spPr>
          <a:xfrm>
            <a:off x="7029073" y="1050115"/>
            <a:ext cx="3604225" cy="1900713"/>
          </a:xfrm>
          <a:prstGeom prst="rect">
            <a:avLst/>
          </a:prstGeom>
          <a:noFill/>
        </p:spPr>
        <p:txBody>
          <a:bodyPr wrap="square" rtlCol="0">
            <a:spAutoFit/>
          </a:bodyPr>
          <a:lstStyle/>
          <a:p>
            <a:pPr algn="just">
              <a:lnSpc>
                <a:spcPct val="150000"/>
              </a:lnSpc>
            </a:pP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可以将可视密码术改进成叠像术，使之既能隐藏原密钥、不为密码分析所攻破，又能使子密钥具有“可读”的特点，即</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在每个子密钥上出现的是“有意义”的明文。</a:t>
            </a:r>
            <a:endParaRPr lang="zh-CN" altLang="en-US" sz="14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8664"/>
            <a:chOff x="6096000" y="2061026"/>
            <a:chExt cx="3805534" cy="738664"/>
          </a:xfrm>
        </p:grpSpPr>
        <p:sp>
          <p:nvSpPr>
            <p:cNvPr id="8" name="文本框 7"/>
            <p:cNvSpPr txBox="1"/>
            <p:nvPr/>
          </p:nvSpPr>
          <p:spPr>
            <a:xfrm>
              <a:off x="6096000" y="2061026"/>
              <a:ext cx="285526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一、二值叠像术</a:t>
              </a:r>
            </a:p>
          </p:txBody>
        </p:sp>
        <p:sp>
          <p:nvSpPr>
            <p:cNvPr id="9" name="文本框 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sp>
        <p:nvSpPr>
          <p:cNvPr id="20" name="文本框 19"/>
          <p:cNvSpPr txBox="1"/>
          <p:nvPr/>
        </p:nvSpPr>
        <p:spPr>
          <a:xfrm>
            <a:off x="329145" y="1050115"/>
            <a:ext cx="9534863" cy="1490023"/>
          </a:xfrm>
          <a:prstGeom prst="rect">
            <a:avLst/>
          </a:prstGeom>
          <a:noFill/>
        </p:spPr>
        <p:txBody>
          <a:bodyPr wrap="square" rtlCol="0">
            <a:spAutoFit/>
          </a:bodyPr>
          <a:lstStyle/>
          <a:p>
            <a:pPr algn="just">
              <a:lnSpc>
                <a:spcPct val="150000"/>
              </a:lnSpc>
            </a:pP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1</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）找两张图片进行子图的隐藏</a:t>
            </a:r>
            <a:endPar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a:p>
            <a:pPr algn="just">
              <a:lnSpc>
                <a:spcPct val="150000"/>
              </a:lnSpc>
            </a:pP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2</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）在（</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2</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2</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）信息分寸方案上做拓展，将分存子图对应像素点纳入考虑范畴，可得到以下十六种情况：</a:t>
            </a:r>
            <a:endPar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a:p>
            <a:pPr algn="just">
              <a:lnSpc>
                <a:spcPct val="150000"/>
              </a:lnSpc>
            </a:pPr>
            <a:endPar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a:p>
            <a:pPr lvl="0" algn="just">
              <a:lnSpc>
                <a:spcPct val="150000"/>
              </a:lnSpc>
            </a:pPr>
            <a:endParaRPr lang="zh-CN" altLang="en-US" sz="14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endParaRPr>
          </a:p>
        </p:txBody>
      </p:sp>
      <p:graphicFrame>
        <p:nvGraphicFramePr>
          <p:cNvPr id="537" name="表格 2"/>
          <p:cNvGraphicFramePr>
            <a:graphicFrameLocks noGrp="1"/>
          </p:cNvGraphicFramePr>
          <p:nvPr>
            <p:custDataLst>
              <p:tags r:id="rId1"/>
            </p:custDataLst>
          </p:nvPr>
        </p:nvGraphicFramePr>
        <p:xfrm>
          <a:off x="885737" y="1899622"/>
          <a:ext cx="3896489" cy="4646927"/>
        </p:xfrm>
        <a:graphic>
          <a:graphicData uri="http://schemas.openxmlformats.org/drawingml/2006/table">
            <a:tbl>
              <a:tblPr firstRow="1" bandRow="1">
                <a:tableStyleId>{5C22544A-7EE6-4342-B048-85BDC9FD1C3A}</a:tableStyleId>
              </a:tblPr>
              <a:tblGrid>
                <a:gridCol w="407346">
                  <a:extLst>
                    <a:ext uri="{9D8B030D-6E8A-4147-A177-3AD203B41FA5}">
                      <a16:colId xmlns:a16="http://schemas.microsoft.com/office/drawing/2014/main" val="20000"/>
                    </a:ext>
                  </a:extLst>
                </a:gridCol>
                <a:gridCol w="820943">
                  <a:extLst>
                    <a:ext uri="{9D8B030D-6E8A-4147-A177-3AD203B41FA5}">
                      <a16:colId xmlns:a16="http://schemas.microsoft.com/office/drawing/2014/main" val="20001"/>
                    </a:ext>
                  </a:extLst>
                </a:gridCol>
                <a:gridCol w="805343">
                  <a:extLst>
                    <a:ext uri="{9D8B030D-6E8A-4147-A177-3AD203B41FA5}">
                      <a16:colId xmlns:a16="http://schemas.microsoft.com/office/drawing/2014/main" val="20002"/>
                    </a:ext>
                  </a:extLst>
                </a:gridCol>
                <a:gridCol w="696286">
                  <a:extLst>
                    <a:ext uri="{9D8B030D-6E8A-4147-A177-3AD203B41FA5}">
                      <a16:colId xmlns:a16="http://schemas.microsoft.com/office/drawing/2014/main" val="20003"/>
                    </a:ext>
                  </a:extLst>
                </a:gridCol>
                <a:gridCol w="570451">
                  <a:extLst>
                    <a:ext uri="{9D8B030D-6E8A-4147-A177-3AD203B41FA5}">
                      <a16:colId xmlns:a16="http://schemas.microsoft.com/office/drawing/2014/main" val="20004"/>
                    </a:ext>
                  </a:extLst>
                </a:gridCol>
                <a:gridCol w="596120">
                  <a:extLst>
                    <a:ext uri="{9D8B030D-6E8A-4147-A177-3AD203B41FA5}">
                      <a16:colId xmlns:a16="http://schemas.microsoft.com/office/drawing/2014/main" val="20005"/>
                    </a:ext>
                  </a:extLst>
                </a:gridCol>
              </a:tblGrid>
              <a:tr h="216131">
                <a:tc>
                  <a:txBody>
                    <a:bodyPr/>
                    <a:lstStyle/>
                    <a:p>
                      <a:pPr algn="ctr"/>
                      <a:r>
                        <a:rPr lang="zh-CN" altLang="en-US" sz="1050" dirty="0">
                          <a:solidFill>
                            <a:schemeClr val="tx1"/>
                          </a:solidFill>
                        </a:rPr>
                        <a:t>原图</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50" b="1" kern="1200" dirty="0">
                          <a:solidFill>
                            <a:schemeClr val="tx1"/>
                          </a:solidFill>
                          <a:latin typeface="+mn-lt"/>
                          <a:ea typeface="+mn-ea"/>
                          <a:cs typeface="+mn-cs"/>
                        </a:rPr>
                        <a:t>分存子图</a:t>
                      </a:r>
                      <a:r>
                        <a:rPr lang="en-US" altLang="zh-CN" sz="1050" b="1" kern="1200" dirty="0">
                          <a:solidFill>
                            <a:schemeClr val="tx1"/>
                          </a:solidFill>
                          <a:latin typeface="+mn-lt"/>
                          <a:ea typeface="+mn-ea"/>
                          <a:cs typeface="+mn-cs"/>
                        </a:rPr>
                        <a:t>1</a:t>
                      </a:r>
                      <a:endParaRPr lang="zh-CN" altLang="en-US" sz="1050" b="1" kern="1200" dirty="0">
                        <a:solidFill>
                          <a:schemeClr val="tx1"/>
                        </a:solidFill>
                        <a:latin typeface="+mn-lt"/>
                        <a:ea typeface="+mn-ea"/>
                        <a:cs typeface="+mn-cs"/>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50" dirty="0">
                          <a:solidFill>
                            <a:schemeClr val="tx1"/>
                          </a:solidFill>
                        </a:rPr>
                        <a:t>分存子图</a:t>
                      </a:r>
                      <a:r>
                        <a:rPr lang="en-US" altLang="zh-CN" sz="1050" dirty="0">
                          <a:solidFill>
                            <a:schemeClr val="tx1"/>
                          </a:solidFill>
                        </a:rPr>
                        <a:t>2</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子图</a:t>
                      </a:r>
                      <a:r>
                        <a:rPr lang="en-US" altLang="zh-CN" sz="1050" dirty="0">
                          <a:solidFill>
                            <a:schemeClr val="tx1"/>
                          </a:solidFill>
                        </a:rPr>
                        <a:t>1</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子图</a:t>
                      </a:r>
                      <a:r>
                        <a:rPr lang="en-US" altLang="zh-CN" sz="1050" dirty="0">
                          <a:solidFill>
                            <a:schemeClr val="tx1"/>
                          </a:solidFill>
                        </a:rPr>
                        <a:t>2</a:t>
                      </a: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050" dirty="0">
                          <a:solidFill>
                            <a:schemeClr val="tx1"/>
                          </a:solidFill>
                        </a:rPr>
                        <a:t>合并</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5672">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9407">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55672">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9095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55672">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9902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55672">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5567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graphicFrame>
        <p:nvGraphicFramePr>
          <p:cNvPr id="538" name="表格 2"/>
          <p:cNvGraphicFramePr>
            <a:graphicFrameLocks noGrp="1"/>
          </p:cNvGraphicFramePr>
          <p:nvPr/>
        </p:nvGraphicFramePr>
        <p:xfrm>
          <a:off x="6393033" y="1894853"/>
          <a:ext cx="3772097" cy="4444654"/>
        </p:xfrm>
        <a:graphic>
          <a:graphicData uri="http://schemas.openxmlformats.org/drawingml/2006/table">
            <a:tbl>
              <a:tblPr firstRow="1" bandRow="1">
                <a:tableStyleId>{5C22544A-7EE6-4342-B048-85BDC9FD1C3A}</a:tableStyleId>
              </a:tblPr>
              <a:tblGrid>
                <a:gridCol w="394342">
                  <a:extLst>
                    <a:ext uri="{9D8B030D-6E8A-4147-A177-3AD203B41FA5}">
                      <a16:colId xmlns:a16="http://schemas.microsoft.com/office/drawing/2014/main" val="20000"/>
                    </a:ext>
                  </a:extLst>
                </a:gridCol>
                <a:gridCol w="726172">
                  <a:extLst>
                    <a:ext uri="{9D8B030D-6E8A-4147-A177-3AD203B41FA5}">
                      <a16:colId xmlns:a16="http://schemas.microsoft.com/office/drawing/2014/main" val="20001"/>
                    </a:ext>
                  </a:extLst>
                </a:gridCol>
                <a:gridCol w="765534">
                  <a:extLst>
                    <a:ext uri="{9D8B030D-6E8A-4147-A177-3AD203B41FA5}">
                      <a16:colId xmlns:a16="http://schemas.microsoft.com/office/drawing/2014/main" val="20002"/>
                    </a:ext>
                  </a:extLst>
                </a:gridCol>
                <a:gridCol w="628683">
                  <a:extLst>
                    <a:ext uri="{9D8B030D-6E8A-4147-A177-3AD203B41FA5}">
                      <a16:colId xmlns:a16="http://schemas.microsoft.com/office/drawing/2014/main" val="20003"/>
                    </a:ext>
                  </a:extLst>
                </a:gridCol>
                <a:gridCol w="628683">
                  <a:extLst>
                    <a:ext uri="{9D8B030D-6E8A-4147-A177-3AD203B41FA5}">
                      <a16:colId xmlns:a16="http://schemas.microsoft.com/office/drawing/2014/main" val="20004"/>
                    </a:ext>
                  </a:extLst>
                </a:gridCol>
                <a:gridCol w="628683">
                  <a:extLst>
                    <a:ext uri="{9D8B030D-6E8A-4147-A177-3AD203B41FA5}">
                      <a16:colId xmlns:a16="http://schemas.microsoft.com/office/drawing/2014/main" val="20005"/>
                    </a:ext>
                  </a:extLst>
                </a:gridCol>
              </a:tblGrid>
              <a:tr h="267186">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4691">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7186">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405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67186">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12492">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67186">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白</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sz="1050" dirty="0">
                          <a:solidFill>
                            <a:schemeClr val="tx1"/>
                          </a:solidFill>
                        </a:rPr>
                        <a:t>黑</a:t>
                      </a: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67186">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050" dirty="0">
                        <a:solidFill>
                          <a:schemeClr val="tx1"/>
                        </a:solidFill>
                      </a:endParaRPr>
                    </a:p>
                  </a:txBody>
                  <a:tcPr marL="73769" marR="73769" marT="36884" marB="368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grpSp>
        <p:nvGrpSpPr>
          <p:cNvPr id="539" name="组合 538"/>
          <p:cNvGrpSpPr/>
          <p:nvPr/>
        </p:nvGrpSpPr>
        <p:grpSpPr>
          <a:xfrm>
            <a:off x="3094964" y="2328104"/>
            <a:ext cx="1451303" cy="4201094"/>
            <a:chOff x="3652542" y="1058688"/>
            <a:chExt cx="1782273" cy="5015305"/>
          </a:xfrm>
        </p:grpSpPr>
        <p:grpSp>
          <p:nvGrpSpPr>
            <p:cNvPr id="540" name="组合 539"/>
            <p:cNvGrpSpPr/>
            <p:nvPr/>
          </p:nvGrpSpPr>
          <p:grpSpPr>
            <a:xfrm>
              <a:off x="3661821" y="1058688"/>
              <a:ext cx="230090" cy="230731"/>
              <a:chOff x="3638525" y="1105282"/>
              <a:chExt cx="230090" cy="230731"/>
            </a:xfrm>
          </p:grpSpPr>
          <p:sp>
            <p:nvSpPr>
              <p:cNvPr id="776" name="矩形 77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7" name="矩形 77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8" name="矩形 77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779" name="矩形 77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1" name="组合 540"/>
            <p:cNvGrpSpPr/>
            <p:nvPr/>
          </p:nvGrpSpPr>
          <p:grpSpPr>
            <a:xfrm>
              <a:off x="4430205" y="1058688"/>
              <a:ext cx="230090" cy="230731"/>
              <a:chOff x="3638525" y="1105282"/>
              <a:chExt cx="230090" cy="230731"/>
            </a:xfrm>
          </p:grpSpPr>
          <p:sp>
            <p:nvSpPr>
              <p:cNvPr id="772" name="矩形 771"/>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3" name="矩形 77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4" name="矩形 77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5" name="矩形 77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2" name="组合 541"/>
            <p:cNvGrpSpPr/>
            <p:nvPr/>
          </p:nvGrpSpPr>
          <p:grpSpPr>
            <a:xfrm>
              <a:off x="5198589" y="1058688"/>
              <a:ext cx="230090" cy="230731"/>
              <a:chOff x="3638525" y="1105282"/>
              <a:chExt cx="230090" cy="230731"/>
            </a:xfrm>
          </p:grpSpPr>
          <p:sp>
            <p:nvSpPr>
              <p:cNvPr id="768" name="矩形 76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9" name="矩形 76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0" name="矩形 76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71" name="矩形 77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3" name="组合 542"/>
            <p:cNvGrpSpPr/>
            <p:nvPr/>
          </p:nvGrpSpPr>
          <p:grpSpPr>
            <a:xfrm>
              <a:off x="3654338" y="1355774"/>
              <a:ext cx="230090" cy="230731"/>
              <a:chOff x="3638525" y="1105282"/>
              <a:chExt cx="230090" cy="230731"/>
            </a:xfrm>
          </p:grpSpPr>
          <p:sp>
            <p:nvSpPr>
              <p:cNvPr id="764" name="矩形 76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5" name="矩形 76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6" name="矩形 76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7" name="矩形 766"/>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4" name="组合 543"/>
            <p:cNvGrpSpPr/>
            <p:nvPr/>
          </p:nvGrpSpPr>
          <p:grpSpPr>
            <a:xfrm>
              <a:off x="4422722" y="1355774"/>
              <a:ext cx="230090" cy="230731"/>
              <a:chOff x="3638525" y="1105282"/>
              <a:chExt cx="230090" cy="230731"/>
            </a:xfrm>
          </p:grpSpPr>
          <p:sp>
            <p:nvSpPr>
              <p:cNvPr id="760" name="矩形 75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1" name="矩形 760"/>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762" name="矩形 76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63" name="矩形 76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5" name="组合 544"/>
            <p:cNvGrpSpPr/>
            <p:nvPr/>
          </p:nvGrpSpPr>
          <p:grpSpPr>
            <a:xfrm>
              <a:off x="5191106" y="1355774"/>
              <a:ext cx="230090" cy="230731"/>
              <a:chOff x="3638525" y="1105282"/>
              <a:chExt cx="230090" cy="230731"/>
            </a:xfrm>
          </p:grpSpPr>
          <p:sp>
            <p:nvSpPr>
              <p:cNvPr id="756" name="矩形 75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7" name="矩形 75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8" name="矩形 75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9" name="矩形 75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6" name="组合 545"/>
            <p:cNvGrpSpPr/>
            <p:nvPr/>
          </p:nvGrpSpPr>
          <p:grpSpPr>
            <a:xfrm>
              <a:off x="3653889" y="1652860"/>
              <a:ext cx="230090" cy="230731"/>
              <a:chOff x="3638525" y="1105282"/>
              <a:chExt cx="230090" cy="230731"/>
            </a:xfrm>
          </p:grpSpPr>
          <p:sp>
            <p:nvSpPr>
              <p:cNvPr id="752" name="矩形 751"/>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3" name="矩形 75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4" name="矩形 75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5" name="矩形 75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7" name="组合 546"/>
            <p:cNvGrpSpPr/>
            <p:nvPr/>
          </p:nvGrpSpPr>
          <p:grpSpPr>
            <a:xfrm>
              <a:off x="4422273" y="1652860"/>
              <a:ext cx="230090" cy="230731"/>
              <a:chOff x="3638525" y="1105282"/>
              <a:chExt cx="230090" cy="230731"/>
            </a:xfrm>
          </p:grpSpPr>
          <p:sp>
            <p:nvSpPr>
              <p:cNvPr id="748" name="矩形 74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9" name="矩形 74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0" name="矩形 74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51" name="矩形 75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8" name="组合 547"/>
            <p:cNvGrpSpPr/>
            <p:nvPr/>
          </p:nvGrpSpPr>
          <p:grpSpPr>
            <a:xfrm>
              <a:off x="5190657" y="1652860"/>
              <a:ext cx="230090" cy="230731"/>
              <a:chOff x="3638525" y="1105282"/>
              <a:chExt cx="230090" cy="230731"/>
            </a:xfrm>
          </p:grpSpPr>
          <p:sp>
            <p:nvSpPr>
              <p:cNvPr id="744" name="矩形 74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5" name="矩形 74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6" name="矩形 74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7" name="矩形 74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49" name="组合 548"/>
            <p:cNvGrpSpPr/>
            <p:nvPr/>
          </p:nvGrpSpPr>
          <p:grpSpPr>
            <a:xfrm>
              <a:off x="3660923" y="2005701"/>
              <a:ext cx="230090" cy="230731"/>
              <a:chOff x="3638525" y="1105282"/>
              <a:chExt cx="230090" cy="230731"/>
            </a:xfrm>
          </p:grpSpPr>
          <p:sp>
            <p:nvSpPr>
              <p:cNvPr id="740" name="矩形 73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1" name="矩形 740"/>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2" name="矩形 74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43" name="矩形 74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0" name="组合 549"/>
            <p:cNvGrpSpPr/>
            <p:nvPr/>
          </p:nvGrpSpPr>
          <p:grpSpPr>
            <a:xfrm>
              <a:off x="4429307" y="2005701"/>
              <a:ext cx="230090" cy="230731"/>
              <a:chOff x="3638525" y="1105282"/>
              <a:chExt cx="230090" cy="230731"/>
            </a:xfrm>
          </p:grpSpPr>
          <p:sp>
            <p:nvSpPr>
              <p:cNvPr id="736" name="矩形 73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7" name="矩形 73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8" name="矩形 73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9" name="矩形 73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551" name="组合 550"/>
            <p:cNvGrpSpPr/>
            <p:nvPr/>
          </p:nvGrpSpPr>
          <p:grpSpPr>
            <a:xfrm>
              <a:off x="5197691" y="2005701"/>
              <a:ext cx="230090" cy="230731"/>
              <a:chOff x="3638525" y="1105282"/>
              <a:chExt cx="230090" cy="230731"/>
            </a:xfrm>
          </p:grpSpPr>
          <p:sp>
            <p:nvSpPr>
              <p:cNvPr id="732" name="矩形 73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3" name="矩形 73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4" name="矩形 73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5" name="矩形 73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2" name="组合 551"/>
            <p:cNvGrpSpPr/>
            <p:nvPr/>
          </p:nvGrpSpPr>
          <p:grpSpPr>
            <a:xfrm>
              <a:off x="3661821" y="2380011"/>
              <a:ext cx="230090" cy="230731"/>
              <a:chOff x="3638525" y="1105282"/>
              <a:chExt cx="230090" cy="230731"/>
            </a:xfrm>
          </p:grpSpPr>
          <p:sp>
            <p:nvSpPr>
              <p:cNvPr id="728" name="矩形 727"/>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9" name="矩形 72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0" name="矩形 72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31" name="矩形 73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3" name="组合 552"/>
            <p:cNvGrpSpPr/>
            <p:nvPr/>
          </p:nvGrpSpPr>
          <p:grpSpPr>
            <a:xfrm>
              <a:off x="4430205" y="2380011"/>
              <a:ext cx="230090" cy="230731"/>
              <a:chOff x="3638525" y="1105282"/>
              <a:chExt cx="230090" cy="230731"/>
            </a:xfrm>
          </p:grpSpPr>
          <p:sp>
            <p:nvSpPr>
              <p:cNvPr id="724" name="矩形 72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5" name="矩形 724"/>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6" name="矩形 72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7" name="矩形 726"/>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4" name="组合 553"/>
            <p:cNvGrpSpPr/>
            <p:nvPr/>
          </p:nvGrpSpPr>
          <p:grpSpPr>
            <a:xfrm>
              <a:off x="5198589" y="2380011"/>
              <a:ext cx="230090" cy="230731"/>
              <a:chOff x="3638525" y="1105282"/>
              <a:chExt cx="230090" cy="230731"/>
            </a:xfrm>
          </p:grpSpPr>
          <p:sp>
            <p:nvSpPr>
              <p:cNvPr id="720" name="矩形 71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1" name="矩形 72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2" name="矩形 72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23" name="矩形 72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5" name="组合 554"/>
            <p:cNvGrpSpPr/>
            <p:nvPr/>
          </p:nvGrpSpPr>
          <p:grpSpPr>
            <a:xfrm>
              <a:off x="3661372" y="2663029"/>
              <a:ext cx="230090" cy="230731"/>
              <a:chOff x="3638525" y="1105282"/>
              <a:chExt cx="230090" cy="230731"/>
            </a:xfrm>
          </p:grpSpPr>
          <p:sp>
            <p:nvSpPr>
              <p:cNvPr id="716" name="矩形 71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7" name="矩形 71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8" name="矩形 717"/>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9" name="矩形 71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6" name="组合 555"/>
            <p:cNvGrpSpPr/>
            <p:nvPr/>
          </p:nvGrpSpPr>
          <p:grpSpPr>
            <a:xfrm>
              <a:off x="4429756" y="2663029"/>
              <a:ext cx="230090" cy="230731"/>
              <a:chOff x="3638525" y="1105282"/>
              <a:chExt cx="230090" cy="230731"/>
            </a:xfrm>
          </p:grpSpPr>
          <p:sp>
            <p:nvSpPr>
              <p:cNvPr id="712" name="矩形 711"/>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3" name="矩形 712"/>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4" name="矩形 71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5" name="矩形 71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7" name="组合 556"/>
            <p:cNvGrpSpPr/>
            <p:nvPr/>
          </p:nvGrpSpPr>
          <p:grpSpPr>
            <a:xfrm>
              <a:off x="5198140" y="2663029"/>
              <a:ext cx="230090" cy="230731"/>
              <a:chOff x="3638525" y="1105282"/>
              <a:chExt cx="230090" cy="230731"/>
            </a:xfrm>
          </p:grpSpPr>
          <p:sp>
            <p:nvSpPr>
              <p:cNvPr id="708" name="矩形 70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9" name="矩形 70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0" name="矩形 70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11" name="矩形 71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8" name="组合 557"/>
            <p:cNvGrpSpPr/>
            <p:nvPr/>
          </p:nvGrpSpPr>
          <p:grpSpPr>
            <a:xfrm>
              <a:off x="3667957" y="2985334"/>
              <a:ext cx="230090" cy="230731"/>
              <a:chOff x="3638525" y="1105282"/>
              <a:chExt cx="230090" cy="230731"/>
            </a:xfrm>
          </p:grpSpPr>
          <p:sp>
            <p:nvSpPr>
              <p:cNvPr id="704" name="矩形 70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5" name="矩形 704"/>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6" name="矩形 70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7" name="矩形 70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59" name="组合 558"/>
            <p:cNvGrpSpPr/>
            <p:nvPr/>
          </p:nvGrpSpPr>
          <p:grpSpPr>
            <a:xfrm>
              <a:off x="4436341" y="2985334"/>
              <a:ext cx="230090" cy="230731"/>
              <a:chOff x="3638525" y="1105282"/>
              <a:chExt cx="230090" cy="230731"/>
            </a:xfrm>
          </p:grpSpPr>
          <p:sp>
            <p:nvSpPr>
              <p:cNvPr id="700" name="矩形 699"/>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1" name="矩形 70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2" name="矩形 701"/>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703" name="矩形 70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0" name="组合 559"/>
            <p:cNvGrpSpPr/>
            <p:nvPr/>
          </p:nvGrpSpPr>
          <p:grpSpPr>
            <a:xfrm>
              <a:off x="5204725" y="2985334"/>
              <a:ext cx="230090" cy="230731"/>
              <a:chOff x="3638525" y="1105282"/>
              <a:chExt cx="230090" cy="230731"/>
            </a:xfrm>
          </p:grpSpPr>
          <p:sp>
            <p:nvSpPr>
              <p:cNvPr id="696" name="矩形 69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7" name="矩形 69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8" name="矩形 69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9" name="矩形 69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1" name="组合 560"/>
            <p:cNvGrpSpPr/>
            <p:nvPr/>
          </p:nvGrpSpPr>
          <p:grpSpPr>
            <a:xfrm>
              <a:off x="3660923" y="3324107"/>
              <a:ext cx="230090" cy="230731"/>
              <a:chOff x="3638525" y="1105282"/>
              <a:chExt cx="230090" cy="230731"/>
            </a:xfrm>
          </p:grpSpPr>
          <p:sp>
            <p:nvSpPr>
              <p:cNvPr id="692" name="矩形 69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3" name="矩形 69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4" name="矩形 69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5" name="矩形 694"/>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2" name="组合 561"/>
            <p:cNvGrpSpPr/>
            <p:nvPr/>
          </p:nvGrpSpPr>
          <p:grpSpPr>
            <a:xfrm>
              <a:off x="4429307" y="3324107"/>
              <a:ext cx="230090" cy="230731"/>
              <a:chOff x="3638525" y="1105282"/>
              <a:chExt cx="230090" cy="230731"/>
            </a:xfrm>
          </p:grpSpPr>
          <p:sp>
            <p:nvSpPr>
              <p:cNvPr id="688" name="矩形 68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9" name="矩形 688"/>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690" name="矩形 68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91" name="矩形 69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3" name="组合 562"/>
            <p:cNvGrpSpPr/>
            <p:nvPr/>
          </p:nvGrpSpPr>
          <p:grpSpPr>
            <a:xfrm>
              <a:off x="5197691" y="3324107"/>
              <a:ext cx="230090" cy="230731"/>
              <a:chOff x="3638525" y="1105282"/>
              <a:chExt cx="230090" cy="230731"/>
            </a:xfrm>
          </p:grpSpPr>
          <p:sp>
            <p:nvSpPr>
              <p:cNvPr id="684" name="矩形 68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5" name="矩形 68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6" name="矩形 68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7" name="矩形 68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4" name="组合 563"/>
            <p:cNvGrpSpPr/>
            <p:nvPr/>
          </p:nvGrpSpPr>
          <p:grpSpPr>
            <a:xfrm>
              <a:off x="3654338" y="3650630"/>
              <a:ext cx="230090" cy="230731"/>
              <a:chOff x="3638525" y="1105282"/>
              <a:chExt cx="230090" cy="230731"/>
            </a:xfrm>
          </p:grpSpPr>
          <p:sp>
            <p:nvSpPr>
              <p:cNvPr id="680" name="矩形 679"/>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1" name="矩形 68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2" name="矩形 681"/>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83" name="矩形 68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5" name="组合 564"/>
            <p:cNvGrpSpPr/>
            <p:nvPr/>
          </p:nvGrpSpPr>
          <p:grpSpPr>
            <a:xfrm>
              <a:off x="4422722" y="3650630"/>
              <a:ext cx="230090" cy="230731"/>
              <a:chOff x="3638525" y="1105282"/>
              <a:chExt cx="230090" cy="230731"/>
            </a:xfrm>
          </p:grpSpPr>
          <p:sp>
            <p:nvSpPr>
              <p:cNvPr id="676" name="矩形 67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7" name="矩形 67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8" name="矩形 67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9" name="矩形 67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6" name="组合 565"/>
            <p:cNvGrpSpPr/>
            <p:nvPr/>
          </p:nvGrpSpPr>
          <p:grpSpPr>
            <a:xfrm>
              <a:off x="5191106" y="3650630"/>
              <a:ext cx="230090" cy="230731"/>
              <a:chOff x="3638525" y="1105282"/>
              <a:chExt cx="230090" cy="230731"/>
            </a:xfrm>
          </p:grpSpPr>
          <p:sp>
            <p:nvSpPr>
              <p:cNvPr id="672" name="矩形 67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3" name="矩形 67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4" name="矩形 67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5" name="矩形 67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7" name="组合 566"/>
            <p:cNvGrpSpPr/>
            <p:nvPr/>
          </p:nvGrpSpPr>
          <p:grpSpPr>
            <a:xfrm>
              <a:off x="3653889" y="3947716"/>
              <a:ext cx="230090" cy="230731"/>
              <a:chOff x="3638525" y="1105282"/>
              <a:chExt cx="230090" cy="230731"/>
            </a:xfrm>
          </p:grpSpPr>
          <p:sp>
            <p:nvSpPr>
              <p:cNvPr id="668" name="矩形 66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9" name="矩形 66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0" name="矩形 669"/>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71" name="矩形 670"/>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8" name="组合 567"/>
            <p:cNvGrpSpPr/>
            <p:nvPr/>
          </p:nvGrpSpPr>
          <p:grpSpPr>
            <a:xfrm>
              <a:off x="4422273" y="3947716"/>
              <a:ext cx="230090" cy="230731"/>
              <a:chOff x="3638525" y="1105282"/>
              <a:chExt cx="230090" cy="230731"/>
            </a:xfrm>
          </p:grpSpPr>
          <p:sp>
            <p:nvSpPr>
              <p:cNvPr id="664" name="矩形 663"/>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5" name="矩形 66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6" name="矩形 66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7" name="矩形 66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69" name="组合 568"/>
            <p:cNvGrpSpPr/>
            <p:nvPr/>
          </p:nvGrpSpPr>
          <p:grpSpPr>
            <a:xfrm>
              <a:off x="5190657" y="3947716"/>
              <a:ext cx="230090" cy="230731"/>
              <a:chOff x="3638525" y="1105282"/>
              <a:chExt cx="230090" cy="230731"/>
            </a:xfrm>
          </p:grpSpPr>
          <p:sp>
            <p:nvSpPr>
              <p:cNvPr id="660" name="矩形 65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1" name="矩形 66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2" name="矩形 66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63" name="矩形 66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0" name="组合 569"/>
            <p:cNvGrpSpPr/>
            <p:nvPr/>
          </p:nvGrpSpPr>
          <p:grpSpPr>
            <a:xfrm>
              <a:off x="3653440" y="4248919"/>
              <a:ext cx="230090" cy="230731"/>
              <a:chOff x="3638525" y="1105282"/>
              <a:chExt cx="230090" cy="230731"/>
            </a:xfrm>
          </p:grpSpPr>
          <p:sp>
            <p:nvSpPr>
              <p:cNvPr id="656" name="矩形 65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7" name="矩形 65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8" name="矩形 65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9" name="矩形 65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1" name="组合 570"/>
            <p:cNvGrpSpPr/>
            <p:nvPr/>
          </p:nvGrpSpPr>
          <p:grpSpPr>
            <a:xfrm>
              <a:off x="4421824" y="4248919"/>
              <a:ext cx="230090" cy="230731"/>
              <a:chOff x="3638525" y="1105282"/>
              <a:chExt cx="230090" cy="230731"/>
            </a:xfrm>
          </p:grpSpPr>
          <p:sp>
            <p:nvSpPr>
              <p:cNvPr id="652" name="矩形 65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3" name="矩形 65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4" name="矩形 653"/>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5" name="矩形 65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2" name="组合 571"/>
            <p:cNvGrpSpPr/>
            <p:nvPr/>
          </p:nvGrpSpPr>
          <p:grpSpPr>
            <a:xfrm>
              <a:off x="5190208" y="4248919"/>
              <a:ext cx="230090" cy="230731"/>
              <a:chOff x="3638525" y="1105282"/>
              <a:chExt cx="230090" cy="230731"/>
            </a:xfrm>
          </p:grpSpPr>
          <p:sp>
            <p:nvSpPr>
              <p:cNvPr id="648" name="矩形 64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9" name="矩形 64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0" name="矩形 64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51" name="矩形 65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3" name="组合 572"/>
            <p:cNvGrpSpPr/>
            <p:nvPr/>
          </p:nvGrpSpPr>
          <p:grpSpPr>
            <a:xfrm>
              <a:off x="3653440" y="4594726"/>
              <a:ext cx="230090" cy="230731"/>
              <a:chOff x="3638525" y="1105282"/>
              <a:chExt cx="230090" cy="230731"/>
            </a:xfrm>
          </p:grpSpPr>
          <p:sp>
            <p:nvSpPr>
              <p:cNvPr id="644" name="矩形 643"/>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5" name="矩形 64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6" name="矩形 64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7" name="矩形 646"/>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4" name="组合 573"/>
            <p:cNvGrpSpPr/>
            <p:nvPr/>
          </p:nvGrpSpPr>
          <p:grpSpPr>
            <a:xfrm>
              <a:off x="4421824" y="4594726"/>
              <a:ext cx="230090" cy="230731"/>
              <a:chOff x="3638525" y="1105282"/>
              <a:chExt cx="230090" cy="230731"/>
            </a:xfrm>
          </p:grpSpPr>
          <p:sp>
            <p:nvSpPr>
              <p:cNvPr id="640" name="矩形 63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1" name="矩形 640"/>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2" name="矩形 64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43" name="矩形 64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5" name="组合 574"/>
            <p:cNvGrpSpPr/>
            <p:nvPr/>
          </p:nvGrpSpPr>
          <p:grpSpPr>
            <a:xfrm>
              <a:off x="5190208" y="4594726"/>
              <a:ext cx="230090" cy="230731"/>
              <a:chOff x="3638525" y="1105282"/>
              <a:chExt cx="230090" cy="230731"/>
            </a:xfrm>
          </p:grpSpPr>
          <p:sp>
            <p:nvSpPr>
              <p:cNvPr id="636" name="矩形 635"/>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7" name="矩形 63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8" name="矩形 63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9" name="矩形 63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6" name="组合 575"/>
            <p:cNvGrpSpPr/>
            <p:nvPr/>
          </p:nvGrpSpPr>
          <p:grpSpPr>
            <a:xfrm>
              <a:off x="3653440" y="4913234"/>
              <a:ext cx="230090" cy="230731"/>
              <a:chOff x="3638525" y="1105282"/>
              <a:chExt cx="230090" cy="230731"/>
            </a:xfrm>
          </p:grpSpPr>
          <p:sp>
            <p:nvSpPr>
              <p:cNvPr id="632" name="矩形 631"/>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633" name="矩形 63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4" name="矩形 633"/>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5" name="矩形 63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7" name="组合 576"/>
            <p:cNvGrpSpPr/>
            <p:nvPr/>
          </p:nvGrpSpPr>
          <p:grpSpPr>
            <a:xfrm>
              <a:off x="4421824" y="4913234"/>
              <a:ext cx="230090" cy="230731"/>
              <a:chOff x="3638525" y="1105282"/>
              <a:chExt cx="230090" cy="230731"/>
            </a:xfrm>
          </p:grpSpPr>
          <p:sp>
            <p:nvSpPr>
              <p:cNvPr id="628" name="矩形 62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9" name="矩形 628"/>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0" name="矩形 62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31" name="矩形 630"/>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8" name="组合 577"/>
            <p:cNvGrpSpPr/>
            <p:nvPr/>
          </p:nvGrpSpPr>
          <p:grpSpPr>
            <a:xfrm>
              <a:off x="5190208" y="4913234"/>
              <a:ext cx="230090" cy="230731"/>
              <a:chOff x="3638525" y="1105282"/>
              <a:chExt cx="230090" cy="230731"/>
            </a:xfrm>
          </p:grpSpPr>
          <p:sp>
            <p:nvSpPr>
              <p:cNvPr id="624" name="矩形 623"/>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5" name="矩形 62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6" name="矩形 625"/>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7" name="矩形 62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79" name="组合 578"/>
            <p:cNvGrpSpPr/>
            <p:nvPr/>
          </p:nvGrpSpPr>
          <p:grpSpPr>
            <a:xfrm>
              <a:off x="3652991" y="5210320"/>
              <a:ext cx="230090" cy="230731"/>
              <a:chOff x="3638525" y="1105282"/>
              <a:chExt cx="230090" cy="230731"/>
            </a:xfrm>
          </p:grpSpPr>
          <p:sp>
            <p:nvSpPr>
              <p:cNvPr id="620" name="矩形 61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1" name="矩形 62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2" name="矩形 621"/>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23" name="矩形 622"/>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0" name="组合 579"/>
            <p:cNvGrpSpPr/>
            <p:nvPr/>
          </p:nvGrpSpPr>
          <p:grpSpPr>
            <a:xfrm>
              <a:off x="4421375" y="5210320"/>
              <a:ext cx="230090" cy="230731"/>
              <a:chOff x="3638525" y="1105282"/>
              <a:chExt cx="230090" cy="230731"/>
            </a:xfrm>
          </p:grpSpPr>
          <p:sp>
            <p:nvSpPr>
              <p:cNvPr id="616" name="矩形 61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7" name="矩形 616"/>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8" name="矩形 61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9" name="矩形 618"/>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1" name="组合 580"/>
            <p:cNvGrpSpPr/>
            <p:nvPr/>
          </p:nvGrpSpPr>
          <p:grpSpPr>
            <a:xfrm>
              <a:off x="5189759" y="5210320"/>
              <a:ext cx="230090" cy="230731"/>
              <a:chOff x="3638525" y="1105282"/>
              <a:chExt cx="230090" cy="230731"/>
            </a:xfrm>
          </p:grpSpPr>
          <p:sp>
            <p:nvSpPr>
              <p:cNvPr id="612" name="矩形 61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3" name="矩形 612"/>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4" name="矩形 613"/>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5" name="矩形 61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2" name="组合 581"/>
            <p:cNvGrpSpPr/>
            <p:nvPr/>
          </p:nvGrpSpPr>
          <p:grpSpPr>
            <a:xfrm>
              <a:off x="3652542" y="5525591"/>
              <a:ext cx="230090" cy="230731"/>
              <a:chOff x="3638525" y="1105282"/>
              <a:chExt cx="230090" cy="230731"/>
            </a:xfrm>
          </p:grpSpPr>
          <p:sp>
            <p:nvSpPr>
              <p:cNvPr id="608" name="矩形 60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9" name="矩形 608"/>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610" name="矩形 60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11" name="矩形 610"/>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3" name="组合 582"/>
            <p:cNvGrpSpPr/>
            <p:nvPr/>
          </p:nvGrpSpPr>
          <p:grpSpPr>
            <a:xfrm>
              <a:off x="4420926" y="5525591"/>
              <a:ext cx="230090" cy="230731"/>
              <a:chOff x="3638525" y="1105282"/>
              <a:chExt cx="230090" cy="230731"/>
            </a:xfrm>
          </p:grpSpPr>
          <p:sp>
            <p:nvSpPr>
              <p:cNvPr id="604" name="矩形 603"/>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5" name="矩形 604"/>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6" name="矩形 605"/>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7" name="矩形 606"/>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4" name="组合 583"/>
            <p:cNvGrpSpPr/>
            <p:nvPr/>
          </p:nvGrpSpPr>
          <p:grpSpPr>
            <a:xfrm>
              <a:off x="5189310" y="5525591"/>
              <a:ext cx="230090" cy="230731"/>
              <a:chOff x="3638525" y="1105282"/>
              <a:chExt cx="230090" cy="230731"/>
            </a:xfrm>
          </p:grpSpPr>
          <p:sp>
            <p:nvSpPr>
              <p:cNvPr id="600" name="矩形 599"/>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1" name="矩形 600"/>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2" name="矩形 601"/>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603" name="矩形 602"/>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5" name="组合 584"/>
            <p:cNvGrpSpPr/>
            <p:nvPr/>
          </p:nvGrpSpPr>
          <p:grpSpPr>
            <a:xfrm>
              <a:off x="3652542" y="5843262"/>
              <a:ext cx="230090" cy="230731"/>
              <a:chOff x="3638525" y="1105282"/>
              <a:chExt cx="230090" cy="230731"/>
            </a:xfrm>
          </p:grpSpPr>
          <p:sp>
            <p:nvSpPr>
              <p:cNvPr id="596" name="矩形 595"/>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7" name="矩形 596"/>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8" name="矩形 597"/>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9" name="矩形 598"/>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6" name="组合 585"/>
            <p:cNvGrpSpPr/>
            <p:nvPr/>
          </p:nvGrpSpPr>
          <p:grpSpPr>
            <a:xfrm>
              <a:off x="4420926" y="5843262"/>
              <a:ext cx="230090" cy="230731"/>
              <a:chOff x="3638525" y="1105282"/>
              <a:chExt cx="230090" cy="230731"/>
            </a:xfrm>
          </p:grpSpPr>
          <p:sp>
            <p:nvSpPr>
              <p:cNvPr id="592" name="矩形 591"/>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3" name="矩形 592"/>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4" name="矩形 593"/>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5" name="矩形 594"/>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587" name="组合 586"/>
            <p:cNvGrpSpPr/>
            <p:nvPr/>
          </p:nvGrpSpPr>
          <p:grpSpPr>
            <a:xfrm>
              <a:off x="5189310" y="5843262"/>
              <a:ext cx="230090" cy="230731"/>
              <a:chOff x="3638525" y="1105282"/>
              <a:chExt cx="230090" cy="230731"/>
            </a:xfrm>
          </p:grpSpPr>
          <p:sp>
            <p:nvSpPr>
              <p:cNvPr id="588" name="矩形 587"/>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89" name="矩形 588"/>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0" name="矩形 589"/>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591" name="矩形 590"/>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grpSp>
        <p:nvGrpSpPr>
          <p:cNvPr id="780" name="组合 779"/>
          <p:cNvGrpSpPr/>
          <p:nvPr/>
        </p:nvGrpSpPr>
        <p:grpSpPr>
          <a:xfrm>
            <a:off x="8453817" y="1934631"/>
            <a:ext cx="1457031" cy="4365097"/>
            <a:chOff x="9147503" y="801585"/>
            <a:chExt cx="1789307" cy="5211093"/>
          </a:xfrm>
        </p:grpSpPr>
        <p:grpSp>
          <p:nvGrpSpPr>
            <p:cNvPr id="781" name="组合 780"/>
            <p:cNvGrpSpPr/>
            <p:nvPr/>
          </p:nvGrpSpPr>
          <p:grpSpPr>
            <a:xfrm>
              <a:off x="9156782" y="801585"/>
              <a:ext cx="230090" cy="230731"/>
              <a:chOff x="3638525" y="1105282"/>
              <a:chExt cx="230090" cy="230731"/>
            </a:xfrm>
          </p:grpSpPr>
          <p:sp>
            <p:nvSpPr>
              <p:cNvPr id="1017" name="矩形 101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8" name="矩形 101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9" name="矩形 101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0" name="矩形 1019"/>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782" name="组合 781"/>
            <p:cNvGrpSpPr/>
            <p:nvPr/>
          </p:nvGrpSpPr>
          <p:grpSpPr>
            <a:xfrm>
              <a:off x="9149299" y="1098671"/>
              <a:ext cx="230090" cy="230731"/>
              <a:chOff x="3638525" y="1105282"/>
              <a:chExt cx="230090" cy="230731"/>
            </a:xfrm>
          </p:grpSpPr>
          <p:sp>
            <p:nvSpPr>
              <p:cNvPr id="1013" name="矩形 101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4" name="矩形 101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015" name="矩形 101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6" name="矩形 101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3" name="组合 782"/>
            <p:cNvGrpSpPr/>
            <p:nvPr/>
          </p:nvGrpSpPr>
          <p:grpSpPr>
            <a:xfrm>
              <a:off x="9148850" y="1437636"/>
              <a:ext cx="230090" cy="230731"/>
              <a:chOff x="3638525" y="1105282"/>
              <a:chExt cx="230090" cy="230731"/>
            </a:xfrm>
          </p:grpSpPr>
          <p:sp>
            <p:nvSpPr>
              <p:cNvPr id="1009" name="矩形 1008"/>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0" name="矩形 100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1" name="矩形 101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12" name="矩形 101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4" name="组合 783"/>
            <p:cNvGrpSpPr/>
            <p:nvPr/>
          </p:nvGrpSpPr>
          <p:grpSpPr>
            <a:xfrm>
              <a:off x="9155884" y="1789609"/>
              <a:ext cx="230090" cy="230731"/>
              <a:chOff x="3638525" y="1105282"/>
              <a:chExt cx="230090" cy="230731"/>
            </a:xfrm>
          </p:grpSpPr>
          <p:sp>
            <p:nvSpPr>
              <p:cNvPr id="1005" name="矩形 100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6" name="矩形 100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7" name="矩形 1006"/>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8" name="矩形 100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5" name="组合 784"/>
            <p:cNvGrpSpPr/>
            <p:nvPr/>
          </p:nvGrpSpPr>
          <p:grpSpPr>
            <a:xfrm>
              <a:off x="9156782" y="2184552"/>
              <a:ext cx="230090" cy="230731"/>
              <a:chOff x="3638525" y="1105282"/>
              <a:chExt cx="230090" cy="230731"/>
            </a:xfrm>
          </p:grpSpPr>
          <p:sp>
            <p:nvSpPr>
              <p:cNvPr id="1001" name="矩形 100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2" name="矩形 100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3" name="矩形 100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4" name="矩形 100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6" name="组合 785"/>
            <p:cNvGrpSpPr/>
            <p:nvPr/>
          </p:nvGrpSpPr>
          <p:grpSpPr>
            <a:xfrm>
              <a:off x="9925166" y="2184552"/>
              <a:ext cx="230090" cy="230731"/>
              <a:chOff x="3638525" y="1105282"/>
              <a:chExt cx="230090" cy="230731"/>
            </a:xfrm>
          </p:grpSpPr>
          <p:sp>
            <p:nvSpPr>
              <p:cNvPr id="997" name="矩形 99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8" name="矩形 997"/>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9" name="矩形 99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00" name="矩形 999"/>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7" name="组合 786"/>
            <p:cNvGrpSpPr/>
            <p:nvPr/>
          </p:nvGrpSpPr>
          <p:grpSpPr>
            <a:xfrm>
              <a:off x="10693550" y="2184552"/>
              <a:ext cx="230090" cy="230731"/>
              <a:chOff x="3638525" y="1105282"/>
              <a:chExt cx="230090" cy="230731"/>
            </a:xfrm>
          </p:grpSpPr>
          <p:sp>
            <p:nvSpPr>
              <p:cNvPr id="993" name="矩形 99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4" name="矩形 99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5" name="矩形 99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6" name="矩形 99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8" name="组合 787"/>
            <p:cNvGrpSpPr/>
            <p:nvPr/>
          </p:nvGrpSpPr>
          <p:grpSpPr>
            <a:xfrm>
              <a:off x="9156333" y="2508666"/>
              <a:ext cx="230090" cy="230731"/>
              <a:chOff x="3638525" y="1105282"/>
              <a:chExt cx="230090" cy="230731"/>
            </a:xfrm>
          </p:grpSpPr>
          <p:sp>
            <p:nvSpPr>
              <p:cNvPr id="989" name="矩形 98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0" name="矩形 989"/>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1" name="矩形 99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92" name="矩形 99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89" name="组合 788"/>
            <p:cNvGrpSpPr/>
            <p:nvPr/>
          </p:nvGrpSpPr>
          <p:grpSpPr>
            <a:xfrm>
              <a:off x="9924717" y="2508666"/>
              <a:ext cx="230090" cy="230731"/>
              <a:chOff x="3638525" y="1105282"/>
              <a:chExt cx="230090" cy="230731"/>
            </a:xfrm>
          </p:grpSpPr>
          <p:sp>
            <p:nvSpPr>
              <p:cNvPr id="985" name="矩形 98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6" name="矩形 98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7" name="矩形 986"/>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8" name="矩形 98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0" name="组合 789"/>
            <p:cNvGrpSpPr/>
            <p:nvPr/>
          </p:nvGrpSpPr>
          <p:grpSpPr>
            <a:xfrm>
              <a:off x="10693101" y="2508666"/>
              <a:ext cx="230090" cy="230731"/>
              <a:chOff x="3638525" y="1105282"/>
              <a:chExt cx="230090" cy="230731"/>
            </a:xfrm>
          </p:grpSpPr>
          <p:sp>
            <p:nvSpPr>
              <p:cNvPr id="981" name="矩形 98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2" name="矩形 98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3" name="矩形 98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4" name="矩形 98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1" name="组合 790"/>
            <p:cNvGrpSpPr/>
            <p:nvPr/>
          </p:nvGrpSpPr>
          <p:grpSpPr>
            <a:xfrm>
              <a:off x="9162918" y="2820697"/>
              <a:ext cx="230090" cy="230731"/>
              <a:chOff x="3638525" y="1105282"/>
              <a:chExt cx="230090" cy="230731"/>
            </a:xfrm>
          </p:grpSpPr>
          <p:sp>
            <p:nvSpPr>
              <p:cNvPr id="977" name="矩形 97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8" name="矩形 97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9" name="矩形 978"/>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80" name="矩形 97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2" name="组合 791"/>
            <p:cNvGrpSpPr/>
            <p:nvPr/>
          </p:nvGrpSpPr>
          <p:grpSpPr>
            <a:xfrm>
              <a:off x="9931302" y="2820697"/>
              <a:ext cx="230090" cy="230731"/>
              <a:chOff x="3638525" y="1105282"/>
              <a:chExt cx="230090" cy="230731"/>
            </a:xfrm>
          </p:grpSpPr>
          <p:sp>
            <p:nvSpPr>
              <p:cNvPr id="973" name="矩形 972"/>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4" name="矩形 97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5" name="矩形 974"/>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6" name="矩形 97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3" name="组合 792"/>
            <p:cNvGrpSpPr/>
            <p:nvPr/>
          </p:nvGrpSpPr>
          <p:grpSpPr>
            <a:xfrm>
              <a:off x="10699686" y="2820697"/>
              <a:ext cx="230090" cy="230731"/>
              <a:chOff x="3638525" y="1105282"/>
              <a:chExt cx="230090" cy="230731"/>
            </a:xfrm>
          </p:grpSpPr>
          <p:sp>
            <p:nvSpPr>
              <p:cNvPr id="969" name="矩形 96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0" name="矩形 96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71" name="矩形 970"/>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972" name="矩形 97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4" name="组合 793"/>
            <p:cNvGrpSpPr/>
            <p:nvPr/>
          </p:nvGrpSpPr>
          <p:grpSpPr>
            <a:xfrm>
              <a:off x="9155884" y="3159470"/>
              <a:ext cx="230090" cy="230731"/>
              <a:chOff x="3638525" y="1105282"/>
              <a:chExt cx="230090" cy="230731"/>
            </a:xfrm>
          </p:grpSpPr>
          <p:sp>
            <p:nvSpPr>
              <p:cNvPr id="965" name="矩形 96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966" name="矩形 96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7" name="矩形 96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8" name="矩形 96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5" name="组合 794"/>
            <p:cNvGrpSpPr/>
            <p:nvPr/>
          </p:nvGrpSpPr>
          <p:grpSpPr>
            <a:xfrm>
              <a:off x="9924268" y="3159470"/>
              <a:ext cx="230090" cy="230731"/>
              <a:chOff x="3638525" y="1105282"/>
              <a:chExt cx="230090" cy="230731"/>
            </a:xfrm>
          </p:grpSpPr>
          <p:sp>
            <p:nvSpPr>
              <p:cNvPr id="961" name="矩形 96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2" name="矩形 96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3" name="矩形 96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4" name="矩形 96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6" name="组合 795"/>
            <p:cNvGrpSpPr/>
            <p:nvPr/>
          </p:nvGrpSpPr>
          <p:grpSpPr>
            <a:xfrm>
              <a:off x="10692652" y="3159470"/>
              <a:ext cx="230090" cy="230731"/>
              <a:chOff x="3638525" y="1105282"/>
              <a:chExt cx="230090" cy="230731"/>
            </a:xfrm>
          </p:grpSpPr>
          <p:sp>
            <p:nvSpPr>
              <p:cNvPr id="957" name="矩形 956"/>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958" name="矩形 95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9" name="矩形 95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60" name="矩形 95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7" name="组合 796"/>
            <p:cNvGrpSpPr/>
            <p:nvPr/>
          </p:nvGrpSpPr>
          <p:grpSpPr>
            <a:xfrm>
              <a:off x="9149299" y="3506980"/>
              <a:ext cx="230090" cy="230731"/>
              <a:chOff x="3638525" y="1105282"/>
              <a:chExt cx="230090" cy="230731"/>
            </a:xfrm>
          </p:grpSpPr>
          <p:sp>
            <p:nvSpPr>
              <p:cNvPr id="953" name="矩形 952"/>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4" name="矩形 95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5" name="矩形 95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6" name="矩形 95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8" name="组合 797"/>
            <p:cNvGrpSpPr/>
            <p:nvPr/>
          </p:nvGrpSpPr>
          <p:grpSpPr>
            <a:xfrm>
              <a:off x="9917683" y="3506980"/>
              <a:ext cx="230090" cy="230731"/>
              <a:chOff x="3638525" y="1105282"/>
              <a:chExt cx="230090" cy="230731"/>
            </a:xfrm>
          </p:grpSpPr>
          <p:sp>
            <p:nvSpPr>
              <p:cNvPr id="949" name="矩形 94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0" name="矩形 949"/>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1" name="矩形 95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52" name="矩形 951"/>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799" name="组合 798"/>
            <p:cNvGrpSpPr/>
            <p:nvPr/>
          </p:nvGrpSpPr>
          <p:grpSpPr>
            <a:xfrm>
              <a:off x="10686067" y="3506980"/>
              <a:ext cx="230090" cy="230731"/>
              <a:chOff x="3638525" y="1105282"/>
              <a:chExt cx="230090" cy="230731"/>
            </a:xfrm>
          </p:grpSpPr>
          <p:sp>
            <p:nvSpPr>
              <p:cNvPr id="945" name="矩形 94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6" name="矩形 94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7" name="矩形 94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8" name="矩形 94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0" name="组合 799"/>
            <p:cNvGrpSpPr/>
            <p:nvPr/>
          </p:nvGrpSpPr>
          <p:grpSpPr>
            <a:xfrm>
              <a:off x="9148850" y="3824614"/>
              <a:ext cx="230090" cy="230731"/>
              <a:chOff x="3638525" y="1105282"/>
              <a:chExt cx="230090" cy="230731"/>
            </a:xfrm>
          </p:grpSpPr>
          <p:sp>
            <p:nvSpPr>
              <p:cNvPr id="941" name="矩形 94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2" name="矩形 941"/>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3" name="矩形 9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4" name="矩形 94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1" name="组合 800"/>
            <p:cNvGrpSpPr/>
            <p:nvPr/>
          </p:nvGrpSpPr>
          <p:grpSpPr>
            <a:xfrm>
              <a:off x="9917234" y="3824614"/>
              <a:ext cx="230090" cy="230731"/>
              <a:chOff x="3638525" y="1105282"/>
              <a:chExt cx="230090" cy="230731"/>
            </a:xfrm>
          </p:grpSpPr>
          <p:sp>
            <p:nvSpPr>
              <p:cNvPr id="937" name="矩形 93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8" name="矩形 937"/>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939" name="矩形 938"/>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40" name="矩形 93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2" name="组合 801"/>
            <p:cNvGrpSpPr/>
            <p:nvPr/>
          </p:nvGrpSpPr>
          <p:grpSpPr>
            <a:xfrm>
              <a:off x="10685618" y="3824614"/>
              <a:ext cx="230090" cy="230731"/>
              <a:chOff x="3638525" y="1105282"/>
              <a:chExt cx="230090" cy="230731"/>
            </a:xfrm>
          </p:grpSpPr>
          <p:sp>
            <p:nvSpPr>
              <p:cNvPr id="933" name="矩形 93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4" name="矩形 93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5" name="矩形 93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6" name="矩形 93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3" name="组合 802"/>
            <p:cNvGrpSpPr/>
            <p:nvPr/>
          </p:nvGrpSpPr>
          <p:grpSpPr>
            <a:xfrm>
              <a:off x="9148401" y="4136091"/>
              <a:ext cx="230090" cy="230731"/>
              <a:chOff x="3638525" y="1105282"/>
              <a:chExt cx="230090" cy="230731"/>
            </a:xfrm>
          </p:grpSpPr>
          <p:sp>
            <p:nvSpPr>
              <p:cNvPr id="929" name="矩形 928"/>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0" name="矩形 92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1" name="矩形 93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32" name="矩形 931"/>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4" name="组合 803"/>
            <p:cNvGrpSpPr/>
            <p:nvPr/>
          </p:nvGrpSpPr>
          <p:grpSpPr>
            <a:xfrm>
              <a:off x="9916785" y="4136091"/>
              <a:ext cx="230090" cy="230731"/>
              <a:chOff x="3638525" y="1105282"/>
              <a:chExt cx="230090" cy="230731"/>
            </a:xfrm>
          </p:grpSpPr>
          <p:sp>
            <p:nvSpPr>
              <p:cNvPr id="925" name="矩形 92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6" name="矩形 92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7" name="矩形 926"/>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8" name="矩形 92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5" name="组合 804"/>
            <p:cNvGrpSpPr/>
            <p:nvPr/>
          </p:nvGrpSpPr>
          <p:grpSpPr>
            <a:xfrm>
              <a:off x="10685169" y="4136091"/>
              <a:ext cx="230090" cy="230731"/>
              <a:chOff x="3638525" y="1105282"/>
              <a:chExt cx="230090" cy="230731"/>
            </a:xfrm>
          </p:grpSpPr>
          <p:sp>
            <p:nvSpPr>
              <p:cNvPr id="921" name="矩形 92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2" name="矩形 92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3" name="矩形 92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4" name="矩形 92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6" name="组合 805"/>
            <p:cNvGrpSpPr/>
            <p:nvPr/>
          </p:nvGrpSpPr>
          <p:grpSpPr>
            <a:xfrm>
              <a:off x="9148401" y="4463603"/>
              <a:ext cx="230090" cy="230731"/>
              <a:chOff x="3638525" y="1105282"/>
              <a:chExt cx="230090" cy="230731"/>
            </a:xfrm>
          </p:grpSpPr>
          <p:sp>
            <p:nvSpPr>
              <p:cNvPr id="917" name="矩形 916"/>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918" name="矩形 91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9" name="矩形 918"/>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20" name="矩形 91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7" name="组合 806"/>
            <p:cNvGrpSpPr/>
            <p:nvPr/>
          </p:nvGrpSpPr>
          <p:grpSpPr>
            <a:xfrm>
              <a:off x="9916785" y="4463603"/>
              <a:ext cx="230090" cy="230731"/>
              <a:chOff x="3638525" y="1105282"/>
              <a:chExt cx="230090" cy="230731"/>
            </a:xfrm>
          </p:grpSpPr>
          <p:sp>
            <p:nvSpPr>
              <p:cNvPr id="913" name="矩形 912"/>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4" name="矩形 91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5" name="矩形 91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6" name="矩形 91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8" name="组合 807"/>
            <p:cNvGrpSpPr/>
            <p:nvPr/>
          </p:nvGrpSpPr>
          <p:grpSpPr>
            <a:xfrm>
              <a:off x="10685169" y="4463603"/>
              <a:ext cx="230090" cy="230731"/>
              <a:chOff x="3638525" y="1105282"/>
              <a:chExt cx="230090" cy="230731"/>
            </a:xfrm>
          </p:grpSpPr>
          <p:sp>
            <p:nvSpPr>
              <p:cNvPr id="909" name="矩形 908"/>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0" name="矩形 90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1" name="矩形 91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12" name="矩形 91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09" name="组合 808"/>
            <p:cNvGrpSpPr/>
            <p:nvPr/>
          </p:nvGrpSpPr>
          <p:grpSpPr>
            <a:xfrm>
              <a:off x="9148401" y="4830922"/>
              <a:ext cx="230090" cy="230731"/>
              <a:chOff x="3638525" y="1105282"/>
              <a:chExt cx="230090" cy="230731"/>
            </a:xfrm>
          </p:grpSpPr>
          <p:sp>
            <p:nvSpPr>
              <p:cNvPr id="905" name="矩形 904"/>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6" name="矩形 90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7" name="矩形 906"/>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8" name="矩形 90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0" name="组合 809"/>
            <p:cNvGrpSpPr/>
            <p:nvPr/>
          </p:nvGrpSpPr>
          <p:grpSpPr>
            <a:xfrm>
              <a:off x="9916785" y="4830922"/>
              <a:ext cx="230090" cy="230731"/>
              <a:chOff x="3638525" y="1105282"/>
              <a:chExt cx="230090" cy="230731"/>
            </a:xfrm>
          </p:grpSpPr>
          <p:sp>
            <p:nvSpPr>
              <p:cNvPr id="901" name="矩形 90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2" name="矩形 90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3" name="矩形 90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4" name="矩形 90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1" name="组合 810"/>
            <p:cNvGrpSpPr/>
            <p:nvPr/>
          </p:nvGrpSpPr>
          <p:grpSpPr>
            <a:xfrm>
              <a:off x="10685169" y="4830922"/>
              <a:ext cx="230090" cy="230731"/>
              <a:chOff x="3638525" y="1105282"/>
              <a:chExt cx="230090" cy="230731"/>
            </a:xfrm>
          </p:grpSpPr>
          <p:sp>
            <p:nvSpPr>
              <p:cNvPr id="897" name="矩形 896"/>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8" name="矩形 89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9" name="矩形 89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900" name="矩形 89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2" name="组合 811"/>
            <p:cNvGrpSpPr/>
            <p:nvPr/>
          </p:nvGrpSpPr>
          <p:grpSpPr>
            <a:xfrm>
              <a:off x="9147952" y="5158696"/>
              <a:ext cx="230090" cy="230731"/>
              <a:chOff x="3638525" y="1105282"/>
              <a:chExt cx="230090" cy="230731"/>
            </a:xfrm>
          </p:grpSpPr>
          <p:sp>
            <p:nvSpPr>
              <p:cNvPr id="893" name="矩形 89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4" name="矩形 893"/>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5" name="矩形 89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6" name="矩形 89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3" name="组合 812"/>
            <p:cNvGrpSpPr/>
            <p:nvPr/>
          </p:nvGrpSpPr>
          <p:grpSpPr>
            <a:xfrm>
              <a:off x="9916336" y="5158696"/>
              <a:ext cx="230090" cy="230731"/>
              <a:chOff x="3638525" y="1105282"/>
              <a:chExt cx="230090" cy="230731"/>
            </a:xfrm>
          </p:grpSpPr>
          <p:sp>
            <p:nvSpPr>
              <p:cNvPr id="889" name="矩形 88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0" name="矩形 889"/>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1" name="矩形 89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92" name="矩形 89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4" name="组合 813"/>
            <p:cNvGrpSpPr/>
            <p:nvPr/>
          </p:nvGrpSpPr>
          <p:grpSpPr>
            <a:xfrm>
              <a:off x="10684720" y="5158696"/>
              <a:ext cx="230090" cy="230731"/>
              <a:chOff x="3638525" y="1105282"/>
              <a:chExt cx="230090" cy="230731"/>
            </a:xfrm>
          </p:grpSpPr>
          <p:sp>
            <p:nvSpPr>
              <p:cNvPr id="885" name="矩形 88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6" name="矩形 88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887" name="矩形 88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8" name="矩形 88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5" name="组合 814"/>
            <p:cNvGrpSpPr/>
            <p:nvPr/>
          </p:nvGrpSpPr>
          <p:grpSpPr>
            <a:xfrm>
              <a:off x="9147503" y="5464914"/>
              <a:ext cx="230090" cy="230731"/>
              <a:chOff x="3638525" y="1105282"/>
              <a:chExt cx="230090" cy="230731"/>
            </a:xfrm>
          </p:grpSpPr>
          <p:sp>
            <p:nvSpPr>
              <p:cNvPr id="881" name="矩形 88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2" name="矩形 88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3" name="矩形 88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4" name="矩形 883"/>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6" name="组合 815"/>
            <p:cNvGrpSpPr/>
            <p:nvPr/>
          </p:nvGrpSpPr>
          <p:grpSpPr>
            <a:xfrm>
              <a:off x="9915887" y="5464914"/>
              <a:ext cx="230090" cy="230731"/>
              <a:chOff x="3638525" y="1105282"/>
              <a:chExt cx="230090" cy="230731"/>
            </a:xfrm>
          </p:grpSpPr>
          <p:sp>
            <p:nvSpPr>
              <p:cNvPr id="877" name="矩形 87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8" name="矩形 87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9" name="矩形 87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80" name="矩形 879"/>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7" name="组合 816"/>
            <p:cNvGrpSpPr/>
            <p:nvPr/>
          </p:nvGrpSpPr>
          <p:grpSpPr>
            <a:xfrm>
              <a:off x="10684271" y="5464914"/>
              <a:ext cx="230090" cy="230731"/>
              <a:chOff x="3638525" y="1105282"/>
              <a:chExt cx="230090" cy="230731"/>
            </a:xfrm>
          </p:grpSpPr>
          <p:sp>
            <p:nvSpPr>
              <p:cNvPr id="873" name="矩形 87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4" name="矩形 87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5" name="矩形 87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6" name="矩形 87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8" name="组合 817"/>
            <p:cNvGrpSpPr/>
            <p:nvPr/>
          </p:nvGrpSpPr>
          <p:grpSpPr>
            <a:xfrm>
              <a:off x="9147503" y="5781947"/>
              <a:ext cx="230090" cy="230731"/>
              <a:chOff x="3638525" y="1105282"/>
              <a:chExt cx="230090" cy="230731"/>
            </a:xfrm>
          </p:grpSpPr>
          <p:sp>
            <p:nvSpPr>
              <p:cNvPr id="869" name="矩形 868"/>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870" name="矩形 86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1" name="矩形 870"/>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72" name="矩形 87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19" name="组合 818"/>
            <p:cNvGrpSpPr/>
            <p:nvPr/>
          </p:nvGrpSpPr>
          <p:grpSpPr>
            <a:xfrm>
              <a:off x="9915887" y="5781947"/>
              <a:ext cx="230090" cy="230731"/>
              <a:chOff x="3638525" y="1105282"/>
              <a:chExt cx="230090" cy="230731"/>
            </a:xfrm>
          </p:grpSpPr>
          <p:sp>
            <p:nvSpPr>
              <p:cNvPr id="865" name="矩形 86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6" name="矩形 865"/>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7" name="矩形 866"/>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8" name="矩形 86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0" name="组合 819"/>
            <p:cNvGrpSpPr/>
            <p:nvPr/>
          </p:nvGrpSpPr>
          <p:grpSpPr>
            <a:xfrm>
              <a:off x="10684271" y="5781947"/>
              <a:ext cx="230090" cy="230731"/>
              <a:chOff x="3638525" y="1105282"/>
              <a:chExt cx="230090" cy="230731"/>
            </a:xfrm>
          </p:grpSpPr>
          <p:sp>
            <p:nvSpPr>
              <p:cNvPr id="861" name="矩形 860"/>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2" name="矩形 86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3" name="矩形 862"/>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4" name="矩形 86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1" name="组合 820"/>
            <p:cNvGrpSpPr/>
            <p:nvPr/>
          </p:nvGrpSpPr>
          <p:grpSpPr>
            <a:xfrm>
              <a:off x="9914875" y="810516"/>
              <a:ext cx="230090" cy="230731"/>
              <a:chOff x="3638525" y="1105282"/>
              <a:chExt cx="230090" cy="230731"/>
            </a:xfrm>
          </p:grpSpPr>
          <p:sp>
            <p:nvSpPr>
              <p:cNvPr id="857" name="矩形 856"/>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8" name="矩形 85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9" name="矩形 85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60" name="矩形 859"/>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822" name="组合 821"/>
            <p:cNvGrpSpPr/>
            <p:nvPr/>
          </p:nvGrpSpPr>
          <p:grpSpPr>
            <a:xfrm>
              <a:off x="10672968" y="819447"/>
              <a:ext cx="230090" cy="230731"/>
              <a:chOff x="3638525" y="1105282"/>
              <a:chExt cx="230090" cy="230731"/>
            </a:xfrm>
          </p:grpSpPr>
          <p:sp>
            <p:nvSpPr>
              <p:cNvPr id="853" name="矩形 85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4" name="矩形 85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5" name="矩形 854"/>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6" name="矩形 855"/>
              <p:cNvSpPr/>
              <p:nvPr/>
            </p:nvSpPr>
            <p:spPr>
              <a:xfrm>
                <a:off x="3753570" y="1220968"/>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grpSp>
        <p:grpSp>
          <p:nvGrpSpPr>
            <p:cNvPr id="823" name="组合 822"/>
            <p:cNvGrpSpPr/>
            <p:nvPr/>
          </p:nvGrpSpPr>
          <p:grpSpPr>
            <a:xfrm>
              <a:off x="9908779" y="1107231"/>
              <a:ext cx="230090" cy="230731"/>
              <a:chOff x="3638525" y="1105282"/>
              <a:chExt cx="230090" cy="230731"/>
            </a:xfrm>
          </p:grpSpPr>
          <p:sp>
            <p:nvSpPr>
              <p:cNvPr id="849" name="矩形 84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0" name="矩形 849"/>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851" name="矩形 850"/>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52" name="矩形 85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4" name="组合 823"/>
            <p:cNvGrpSpPr/>
            <p:nvPr/>
          </p:nvGrpSpPr>
          <p:grpSpPr>
            <a:xfrm>
              <a:off x="10668259" y="1115791"/>
              <a:ext cx="230090" cy="230731"/>
              <a:chOff x="3638525" y="1105282"/>
              <a:chExt cx="230090" cy="230731"/>
            </a:xfrm>
          </p:grpSpPr>
          <p:sp>
            <p:nvSpPr>
              <p:cNvPr id="845" name="矩形 844"/>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6" name="矩形 845"/>
              <p:cNvSpPr/>
              <p:nvPr/>
            </p:nvSpPr>
            <p:spPr>
              <a:xfrm>
                <a:off x="3638525" y="122040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847" name="矩形 846"/>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8" name="矩形 847"/>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5" name="组合 824"/>
            <p:cNvGrpSpPr/>
            <p:nvPr/>
          </p:nvGrpSpPr>
          <p:grpSpPr>
            <a:xfrm>
              <a:off x="9918726" y="1444665"/>
              <a:ext cx="230090" cy="230731"/>
              <a:chOff x="3638525" y="1105282"/>
              <a:chExt cx="230090" cy="230731"/>
            </a:xfrm>
          </p:grpSpPr>
          <p:sp>
            <p:nvSpPr>
              <p:cNvPr id="841" name="矩形 840"/>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2" name="矩形 841"/>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3" name="矩形 842"/>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4" name="矩形 843"/>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6" name="组合 825"/>
            <p:cNvGrpSpPr/>
            <p:nvPr/>
          </p:nvGrpSpPr>
          <p:grpSpPr>
            <a:xfrm>
              <a:off x="10688602" y="1451694"/>
              <a:ext cx="230090" cy="230731"/>
              <a:chOff x="3638525" y="1105282"/>
              <a:chExt cx="230090" cy="230731"/>
            </a:xfrm>
          </p:grpSpPr>
          <p:sp>
            <p:nvSpPr>
              <p:cNvPr id="837" name="矩形 836"/>
              <p:cNvSpPr/>
              <p:nvPr/>
            </p:nvSpPr>
            <p:spPr>
              <a:xfrm>
                <a:off x="3638525" y="1105282"/>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8" name="矩形 837"/>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9" name="矩形 838"/>
              <p:cNvSpPr/>
              <p:nvPr/>
            </p:nvSpPr>
            <p:spPr>
              <a:xfrm>
                <a:off x="3753570" y="110584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40" name="矩形 839"/>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7" name="组合 826"/>
            <p:cNvGrpSpPr/>
            <p:nvPr/>
          </p:nvGrpSpPr>
          <p:grpSpPr>
            <a:xfrm>
              <a:off x="9931302" y="1798600"/>
              <a:ext cx="230090" cy="230731"/>
              <a:chOff x="3638525" y="1105282"/>
              <a:chExt cx="230090" cy="230731"/>
            </a:xfrm>
          </p:grpSpPr>
          <p:sp>
            <p:nvSpPr>
              <p:cNvPr id="833" name="矩形 832"/>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4" name="矩形 833"/>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5" name="矩形 834"/>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6" name="矩形 835"/>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nvGrpSpPr>
            <p:cNvPr id="828" name="组合 827"/>
            <p:cNvGrpSpPr/>
            <p:nvPr/>
          </p:nvGrpSpPr>
          <p:grpSpPr>
            <a:xfrm>
              <a:off x="10706720" y="1807591"/>
              <a:ext cx="230090" cy="230731"/>
              <a:chOff x="3638525" y="1105282"/>
              <a:chExt cx="230090" cy="230731"/>
            </a:xfrm>
          </p:grpSpPr>
          <p:sp>
            <p:nvSpPr>
              <p:cNvPr id="829" name="矩形 828"/>
              <p:cNvSpPr/>
              <p:nvPr/>
            </p:nvSpPr>
            <p:spPr>
              <a:xfrm>
                <a:off x="3638525" y="1105282"/>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0" name="矩形 829"/>
              <p:cNvSpPr/>
              <p:nvPr/>
            </p:nvSpPr>
            <p:spPr>
              <a:xfrm>
                <a:off x="3638525" y="1220405"/>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1" name="矩形 830"/>
              <p:cNvSpPr/>
              <p:nvPr/>
            </p:nvSpPr>
            <p:spPr>
              <a:xfrm>
                <a:off x="3753570" y="1105845"/>
                <a:ext cx="115045" cy="115045"/>
              </a:xfrm>
              <a:prstGeom prst="rect">
                <a:avLst/>
              </a:prstGeom>
              <a:solidFill>
                <a:schemeClr val="bg1"/>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832" name="矩形 831"/>
              <p:cNvSpPr/>
              <p:nvPr/>
            </p:nvSpPr>
            <p:spPr>
              <a:xfrm>
                <a:off x="3753570" y="1220968"/>
                <a:ext cx="115045" cy="115045"/>
              </a:xfrm>
              <a:prstGeom prst="rect">
                <a:avLst/>
              </a:prstGeom>
              <a:solidFill>
                <a:schemeClr val="tx1">
                  <a:lumMod val="95000"/>
                  <a:lumOff val="5000"/>
                </a:schemeClr>
              </a:solidFill>
              <a:ln>
                <a:solidFill>
                  <a:srgbClr val="0F73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wipe(up)">
                                      <p:cBhvr>
                                        <p:cTn id="7" dur="500"/>
                                        <p:tgtEl>
                                          <p:spTgt spid="537"/>
                                        </p:tgtEl>
                                      </p:cBhvr>
                                    </p:animEffect>
                                  </p:childTnLst>
                                </p:cTn>
                              </p:par>
                              <p:par>
                                <p:cTn id="8" presetID="22" presetClass="entr" presetSubtype="1" fill="hold" nodeType="withEffect">
                                  <p:stCondLst>
                                    <p:cond delay="0"/>
                                  </p:stCondLst>
                                  <p:childTnLst>
                                    <p:set>
                                      <p:cBhvr>
                                        <p:cTn id="9" dur="1" fill="hold">
                                          <p:stCondLst>
                                            <p:cond delay="0"/>
                                          </p:stCondLst>
                                        </p:cTn>
                                        <p:tgtEl>
                                          <p:spTgt spid="539"/>
                                        </p:tgtEl>
                                        <p:attrNameLst>
                                          <p:attrName>style.visibility</p:attrName>
                                        </p:attrNameLst>
                                      </p:cBhvr>
                                      <p:to>
                                        <p:strVal val="visible"/>
                                      </p:to>
                                    </p:set>
                                    <p:animEffect transition="in" filter="wipe(up)">
                                      <p:cBhvr>
                                        <p:cTn id="10" dur="500"/>
                                        <p:tgtEl>
                                          <p:spTgt spid="5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38"/>
                                        </p:tgtEl>
                                        <p:attrNameLst>
                                          <p:attrName>style.visibility</p:attrName>
                                        </p:attrNameLst>
                                      </p:cBhvr>
                                      <p:to>
                                        <p:strVal val="visible"/>
                                      </p:to>
                                    </p:set>
                                    <p:animEffect transition="in" filter="wipe(up)">
                                      <p:cBhvr>
                                        <p:cTn id="15" dur="500"/>
                                        <p:tgtEl>
                                          <p:spTgt spid="538"/>
                                        </p:tgtEl>
                                      </p:cBhvr>
                                    </p:animEffect>
                                  </p:childTnLst>
                                </p:cTn>
                              </p:par>
                              <p:par>
                                <p:cTn id="16" presetID="22" presetClass="entr" presetSubtype="1" fill="hold" nodeType="withEffect">
                                  <p:stCondLst>
                                    <p:cond delay="0"/>
                                  </p:stCondLst>
                                  <p:childTnLst>
                                    <p:set>
                                      <p:cBhvr>
                                        <p:cTn id="17" dur="1" fill="hold">
                                          <p:stCondLst>
                                            <p:cond delay="0"/>
                                          </p:stCondLst>
                                        </p:cTn>
                                        <p:tgtEl>
                                          <p:spTgt spid="780"/>
                                        </p:tgtEl>
                                        <p:attrNameLst>
                                          <p:attrName>style.visibility</p:attrName>
                                        </p:attrNameLst>
                                      </p:cBhvr>
                                      <p:to>
                                        <p:strVal val="visible"/>
                                      </p:to>
                                    </p:set>
                                    <p:animEffect transition="in" filter="wipe(up)">
                                      <p:cBhvr>
                                        <p:cTn id="18" dur="5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8664"/>
            <a:chOff x="6096000" y="2061026"/>
            <a:chExt cx="3805534" cy="738664"/>
          </a:xfrm>
        </p:grpSpPr>
        <p:sp>
          <p:nvSpPr>
            <p:cNvPr id="8" name="文本框 7"/>
            <p:cNvSpPr txBox="1"/>
            <p:nvPr/>
          </p:nvSpPr>
          <p:spPr>
            <a:xfrm>
              <a:off x="6096000" y="2061026"/>
              <a:ext cx="193193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03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9" name="文本框 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sp>
        <p:nvSpPr>
          <p:cNvPr id="3" name="文本框 2"/>
          <p:cNvSpPr txBox="1"/>
          <p:nvPr/>
        </p:nvSpPr>
        <p:spPr>
          <a:xfrm>
            <a:off x="1701217" y="1050115"/>
            <a:ext cx="8789566" cy="5632311"/>
          </a:xfrm>
          <a:prstGeom prst="rect">
            <a:avLst/>
          </a:prstGeom>
          <a:noFill/>
        </p:spPr>
        <p:txBody>
          <a:bodyPr wrap="square">
            <a:spAutoFit/>
          </a:bodyPr>
          <a:lstStyle/>
          <a:p>
            <a:pPr algn="l">
              <a:buFont typeface="+mj-lt"/>
              <a:buAutoNum type="arabicPeriod"/>
            </a:pPr>
            <a:r>
              <a:rPr lang="en-US" altLang="zh-CN" sz="1000" b="0" i="0" dirty="0">
                <a:solidFill>
                  <a:srgbClr val="A626A4"/>
                </a:solidFill>
                <a:effectLst/>
                <a:latin typeface="Consolas" panose="020B0609020204030204" pitchFamily="49" charset="0"/>
              </a:rPr>
              <a:t>function</a:t>
            </a:r>
            <a:r>
              <a:rPr lang="en-US" altLang="zh-CN" sz="1000" b="0" i="0" dirty="0">
                <a:solidFill>
                  <a:srgbClr val="5C5C5C"/>
                </a:solidFill>
                <a:effectLst/>
                <a:latin typeface="Consolas" panose="020B0609020204030204" pitchFamily="49" charset="0"/>
              </a:rPr>
              <a:t>[</a:t>
            </a:r>
            <a:r>
              <a:rPr lang="en-US" altLang="zh-CN" sz="1000" b="0" i="0" dirty="0">
                <a:solidFill>
                  <a:srgbClr val="4078F2"/>
                </a:solidFill>
                <a:effectLst/>
                <a:latin typeface="Consolas" panose="020B0609020204030204" pitchFamily="49" charset="0"/>
              </a:rPr>
              <a:t>Y</a:t>
            </a:r>
            <a:r>
              <a:rPr lang="en-US" altLang="zh-CN" sz="1000" b="0" i="0" dirty="0">
                <a:solidFill>
                  <a:srgbClr val="5C5C5C"/>
                </a:solidFill>
                <a:effectLst/>
                <a:latin typeface="Consolas" panose="020B0609020204030204" pitchFamily="49" charset="0"/>
              </a:rPr>
              <a:t>,</a:t>
            </a:r>
            <a:r>
              <a:rPr lang="en-US" altLang="zh-CN" sz="1000" b="0" i="0" dirty="0">
                <a:solidFill>
                  <a:srgbClr val="4078F2"/>
                </a:solidFill>
                <a:effectLst/>
                <a:latin typeface="Consolas" panose="020B0609020204030204" pitchFamily="49" charset="0"/>
              </a:rPr>
              <a:t>Z</a:t>
            </a:r>
            <a:r>
              <a:rPr lang="en-US" altLang="zh-CN" sz="1000" b="0" i="0" dirty="0">
                <a:solidFill>
                  <a:srgbClr val="5C5C5C"/>
                </a:solidFill>
                <a:effectLst/>
                <a:latin typeface="Consolas" panose="020B0609020204030204" pitchFamily="49" charset="0"/>
              </a:rPr>
              <a:t>] = </a:t>
            </a:r>
            <a:r>
              <a:rPr lang="en-US" altLang="zh-CN" sz="1000" b="0" i="0" dirty="0" err="1">
                <a:solidFill>
                  <a:srgbClr val="4078F2"/>
                </a:solidFill>
                <a:effectLst/>
                <a:latin typeface="Consolas" panose="020B0609020204030204" pitchFamily="49" charset="0"/>
              </a:rPr>
              <a:t>Binary_Hide</a:t>
            </a:r>
            <a:r>
              <a:rPr lang="en-US" altLang="zh-CN" sz="1000" b="0" i="0" dirty="0">
                <a:solidFill>
                  <a:srgbClr val="5C5C5C"/>
                </a:solidFill>
                <a:effectLst/>
                <a:latin typeface="Consolas" panose="020B0609020204030204" pitchFamily="49" charset="0"/>
              </a:rPr>
              <a:t>(A, B, C)</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for</a:t>
            </a:r>
            <a:r>
              <a:rPr lang="en-US" altLang="zh-CN" sz="1000" b="0" i="0" dirty="0">
                <a:solidFill>
                  <a:srgbClr val="5C5C5C"/>
                </a:solidFill>
                <a:effectLst/>
                <a:latin typeface="Consolas" panose="020B0609020204030204" pitchFamily="49" charset="0"/>
              </a:rPr>
              <a:t> i = </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 </a:t>
            </a:r>
            <a:r>
              <a:rPr lang="en-US" altLang="zh-CN" sz="1000" b="0" i="0" dirty="0">
                <a:solidFill>
                  <a:srgbClr val="986801"/>
                </a:solidFill>
                <a:effectLst/>
                <a:latin typeface="Consolas" panose="020B0609020204030204" pitchFamily="49" charset="0"/>
              </a:rPr>
              <a:t>256</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for</a:t>
            </a:r>
            <a:r>
              <a:rPr lang="en-US" altLang="zh-CN" sz="1000" b="0" i="0" dirty="0">
                <a:solidFill>
                  <a:srgbClr val="5C5C5C"/>
                </a:solidFill>
                <a:effectLst/>
                <a:latin typeface="Consolas" panose="020B0609020204030204" pitchFamily="49" charset="0"/>
              </a:rPr>
              <a:t> j = </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 </a:t>
            </a:r>
            <a:r>
              <a:rPr lang="en-US" altLang="zh-CN" sz="1000" b="0" i="0" dirty="0">
                <a:solidFill>
                  <a:srgbClr val="986801"/>
                </a:solidFill>
                <a:effectLst/>
                <a:latin typeface="Consolas" panose="020B0609020204030204" pitchFamily="49" charset="0"/>
              </a:rPr>
              <a:t>256</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(A(i,j)==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 %</a:t>
            </a:r>
            <a:r>
              <a:rPr lang="zh-CN" altLang="en-US" sz="1000" b="0" i="0" dirty="0">
                <a:solidFill>
                  <a:srgbClr val="5C5C5C"/>
                </a:solidFill>
                <a:effectLst/>
                <a:latin typeface="Consolas" panose="020B0609020204030204" pitchFamily="49" charset="0"/>
              </a:rPr>
              <a:t>原图像素为黑色情况</a:t>
            </a:r>
          </a:p>
          <a:p>
            <a:pPr algn="l">
              <a:buFont typeface="+mj-lt"/>
              <a:buAutoNum type="arabicPeriod"/>
            </a:pPr>
            <a:r>
              <a:rPr lang="zh-CN" altLang="en-US" sz="1000" b="0" i="0" dirty="0">
                <a:solidFill>
                  <a:srgbClr val="5C5C5C"/>
                </a:solidFill>
                <a:effectLst/>
                <a:latin typeface="Consolas" panose="020B0609020204030204" pitchFamily="49" charset="0"/>
              </a:rPr>
              <a:t>                </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a:t>
            </a:r>
            <a:r>
              <a:rPr lang="en-US" altLang="zh-CN" sz="1000" b="0" i="1" dirty="0">
                <a:solidFill>
                  <a:srgbClr val="A0A1A7"/>
                </a:solidFill>
                <a:effectLst/>
                <a:latin typeface="Consolas" panose="020B0609020204030204" pitchFamily="49" charset="0"/>
              </a:rPr>
              <a:t>------------------------------------------------------------------%</a:t>
            </a:r>
            <a:endParaRPr lang="zh-CN" altLang="en-US" sz="1000" b="0" i="0" dirty="0">
              <a:solidFill>
                <a:srgbClr val="5C5C5C"/>
              </a:solidFill>
              <a:effectLst/>
              <a:latin typeface="Consolas" panose="020B0609020204030204" pitchFamily="49" charset="0"/>
            </a:endParaRP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 B(i,j)==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 &amp;&amp; C(i,j)==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 % </a:t>
            </a:r>
            <a:r>
              <a:rPr lang="zh-CN" altLang="en-US" sz="1000" b="0" i="0" dirty="0">
                <a:solidFill>
                  <a:srgbClr val="5C5C5C"/>
                </a:solidFill>
                <a:effectLst/>
                <a:latin typeface="Consolas" panose="020B0609020204030204" pitchFamily="49" charset="0"/>
              </a:rPr>
              <a:t>分布子图为 黑 黑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C18401"/>
                </a:solidFill>
                <a:effectLst/>
                <a:latin typeface="Consolas" panose="020B0609020204030204" pitchFamily="49" charset="0"/>
              </a:rPr>
              <a:t>random</a:t>
            </a:r>
            <a:r>
              <a:rPr lang="en-US" altLang="zh-CN" sz="1000" b="0" i="0" dirty="0">
                <a:solidFill>
                  <a:srgbClr val="5C5C5C"/>
                </a:solidFill>
                <a:effectLst/>
                <a:latin typeface="Consolas" panose="020B0609020204030204" pitchFamily="49" charset="0"/>
              </a:rPr>
              <a:t>=rand()*</a:t>
            </a:r>
            <a:r>
              <a:rPr lang="en-US" altLang="zh-CN" sz="1000" b="0" i="0" dirty="0">
                <a:solidFill>
                  <a:srgbClr val="986801"/>
                </a:solidFill>
                <a:effectLst/>
                <a:latin typeface="Consolas" panose="020B0609020204030204" pitchFamily="49" charset="0"/>
              </a:rPr>
              <a:t>4</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a:t>
            </a:r>
            <a:r>
              <a:rPr lang="en-US" altLang="zh-CN" sz="1000" b="0" i="0" dirty="0">
                <a:solidFill>
                  <a:srgbClr val="C18401"/>
                </a:solidFill>
                <a:effectLst/>
                <a:latin typeface="Consolas" panose="020B0609020204030204" pitchFamily="49" charset="0"/>
              </a:rPr>
              <a:t>random</a:t>
            </a:r>
            <a:r>
              <a:rPr lang="en-US" altLang="zh-CN" sz="1000" b="0" i="0" dirty="0">
                <a:solidFill>
                  <a:srgbClr val="5C5C5C"/>
                </a:solidFill>
                <a:effectLst/>
                <a:latin typeface="Consolas" panose="020B0609020204030204" pitchFamily="49" charset="0"/>
              </a:rPr>
              <a:t>&gt;=</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&amp;&amp;</a:t>
            </a:r>
            <a:r>
              <a:rPr lang="en-US" altLang="zh-CN" sz="1000" b="0" i="0" dirty="0">
                <a:solidFill>
                  <a:srgbClr val="C18401"/>
                </a:solidFill>
                <a:effectLst/>
                <a:latin typeface="Consolas" panose="020B0609020204030204" pitchFamily="49" charset="0"/>
              </a:rPr>
              <a:t>random</a:t>
            </a:r>
            <a:r>
              <a:rPr lang="en-US" altLang="zh-CN" sz="1000" b="0" i="0" dirty="0">
                <a:solidFill>
                  <a:srgbClr val="5C5C5C"/>
                </a:solidFill>
                <a:effectLst/>
                <a:latin typeface="Consolas" panose="020B0609020204030204" pitchFamily="49" charset="0"/>
              </a:rPr>
              <a:t>&lt;</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Y(</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;Y(</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;Y(</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;Y(</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Z(</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;Z(</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;Z(</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-1</a:t>
            </a:r>
            <a:r>
              <a:rPr lang="en-US" altLang="zh-CN" sz="1000" b="0" i="0" dirty="0">
                <a:solidFill>
                  <a:srgbClr val="5C5C5C"/>
                </a:solidFill>
                <a:effectLst/>
                <a:latin typeface="Consolas" panose="020B0609020204030204" pitchFamily="49" charset="0"/>
              </a:rPr>
              <a:t>)=</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;Z(</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*i,</a:t>
            </a:r>
            <a:r>
              <a:rPr lang="en-US" altLang="zh-CN" sz="1000" b="0" i="0" dirty="0">
                <a:solidFill>
                  <a:srgbClr val="986801"/>
                </a:solidFill>
                <a:effectLst/>
                <a:latin typeface="Consolas" panose="020B0609020204030204" pitchFamily="49" charset="0"/>
              </a:rPr>
              <a:t>2</a:t>
            </a:r>
            <a:r>
              <a:rPr lang="en-US" altLang="zh-CN" sz="1000" b="0" i="0" dirty="0">
                <a:solidFill>
                  <a:srgbClr val="5C5C5C"/>
                </a:solidFill>
                <a:effectLst/>
                <a:latin typeface="Consolas" panose="020B0609020204030204" pitchFamily="49" charset="0"/>
              </a:rPr>
              <a:t>*j)=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elseif</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 B(i,j)==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 &amp;&amp; C(i,j)==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 % </a:t>
            </a:r>
            <a:r>
              <a:rPr lang="zh-CN" altLang="en-US" sz="1000" b="0" i="0" dirty="0">
                <a:solidFill>
                  <a:srgbClr val="5C5C5C"/>
                </a:solidFill>
                <a:effectLst/>
                <a:latin typeface="Consolas" panose="020B0609020204030204" pitchFamily="49" charset="0"/>
              </a:rPr>
              <a:t>分布子图为 黑 白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 B(i,j)==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 &amp;&amp; C(i,j)==</a:t>
            </a:r>
            <a:r>
              <a:rPr lang="en-US" altLang="zh-CN" sz="1000" b="0" i="0" dirty="0">
                <a:solidFill>
                  <a:srgbClr val="986801"/>
                </a:solidFill>
                <a:effectLst/>
                <a:latin typeface="Consolas" panose="020B0609020204030204" pitchFamily="49" charset="0"/>
              </a:rPr>
              <a:t>0</a:t>
            </a:r>
            <a:r>
              <a:rPr lang="en-US" altLang="zh-CN" sz="1000" b="0" i="0" dirty="0">
                <a:solidFill>
                  <a:srgbClr val="5C5C5C"/>
                </a:solidFill>
                <a:effectLst/>
                <a:latin typeface="Consolas" panose="020B0609020204030204" pitchFamily="49" charset="0"/>
              </a:rPr>
              <a:t>) % </a:t>
            </a:r>
            <a:r>
              <a:rPr lang="zh-CN" altLang="en-US" sz="1000" b="0" i="0" dirty="0">
                <a:solidFill>
                  <a:srgbClr val="5C5C5C"/>
                </a:solidFill>
                <a:effectLst/>
                <a:latin typeface="Consolas" panose="020B0609020204030204" pitchFamily="49" charset="0"/>
              </a:rPr>
              <a:t>分布子图为 白 黑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 B(i,j)==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 &amp;&amp; C(i,j)==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 % </a:t>
            </a:r>
            <a:r>
              <a:rPr lang="zh-CN" altLang="en-US" sz="1000" b="0" i="0" dirty="0">
                <a:solidFill>
                  <a:srgbClr val="5C5C5C"/>
                </a:solidFill>
                <a:effectLst/>
                <a:latin typeface="Consolas" panose="020B0609020204030204" pitchFamily="49" charset="0"/>
              </a:rPr>
              <a:t>分布子图为 白 白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r>
              <a:rPr lang="en-US" altLang="zh-CN" sz="1000" b="0" i="0" dirty="0">
                <a:solidFill>
                  <a:srgbClr val="5C5C5C"/>
                </a:solidFill>
                <a:effectLst/>
                <a:latin typeface="Consolas" panose="020B0609020204030204" pitchFamily="49" charset="0"/>
              </a:rPr>
              <a:t>   </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1" dirty="0">
                <a:solidFill>
                  <a:srgbClr val="A0A1A7"/>
                </a:solidFill>
                <a:effectLst/>
                <a:latin typeface="Consolas" panose="020B0609020204030204" pitchFamily="49" charset="0"/>
              </a:rPr>
              <a:t>------------------------------------------------------------------%</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1" dirty="0">
                <a:solidFill>
                  <a:srgbClr val="A0A1A7"/>
                </a:solidFill>
                <a:effectLst/>
                <a:latin typeface="Consolas" panose="020B0609020204030204" pitchFamily="49" charset="0"/>
              </a:rPr>
              <a:t>------------------------------------------------------------------%</a:t>
            </a:r>
            <a:r>
              <a:rPr lang="en-US" altLang="zh-CN" sz="1000" b="0" i="0" dirty="0">
                <a:solidFill>
                  <a:srgbClr val="5C5C5C"/>
                </a:solidFill>
                <a:effectLst/>
                <a:latin typeface="Consolas" panose="020B0609020204030204" pitchFamily="49" charset="0"/>
              </a:rPr>
              <a:t>            </a:t>
            </a: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if</a:t>
            </a:r>
            <a:r>
              <a:rPr lang="en-US" altLang="zh-CN" sz="1000" b="0" i="0" dirty="0">
                <a:solidFill>
                  <a:srgbClr val="5C5C5C"/>
                </a:solidFill>
                <a:effectLst/>
                <a:latin typeface="Consolas" panose="020B0609020204030204" pitchFamily="49" charset="0"/>
              </a:rPr>
              <a:t>(A(i,j)==</a:t>
            </a:r>
            <a:r>
              <a:rPr lang="en-US" altLang="zh-CN" sz="1000" b="0" i="0" dirty="0">
                <a:solidFill>
                  <a:srgbClr val="986801"/>
                </a:solidFill>
                <a:effectLst/>
                <a:latin typeface="Consolas" panose="020B0609020204030204" pitchFamily="49" charset="0"/>
              </a:rPr>
              <a:t>255</a:t>
            </a:r>
            <a:r>
              <a:rPr lang="en-US" altLang="zh-CN" sz="1000" b="0" i="0" dirty="0">
                <a:solidFill>
                  <a:srgbClr val="5C5C5C"/>
                </a:solidFill>
                <a:effectLst/>
                <a:latin typeface="Consolas" panose="020B0609020204030204" pitchFamily="49" charset="0"/>
              </a:rPr>
              <a:t>) %</a:t>
            </a:r>
            <a:r>
              <a:rPr lang="zh-CN" altLang="en-US" sz="1000" b="0" i="0" dirty="0">
                <a:solidFill>
                  <a:srgbClr val="5C5C5C"/>
                </a:solidFill>
                <a:effectLst/>
                <a:latin typeface="Consolas" panose="020B0609020204030204" pitchFamily="49" charset="0"/>
              </a:rPr>
              <a:t>原图像素为白色情况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a:t>
            </a:r>
          </a:p>
          <a:p>
            <a:pPr algn="l">
              <a:buFont typeface="+mj-lt"/>
              <a:buAutoNum type="arabicPeriod"/>
            </a:pPr>
            <a:r>
              <a:rPr lang="en-US" altLang="zh-CN" sz="1000" b="0" i="0" dirty="0">
                <a:solidFill>
                  <a:srgbClr val="5C5C5C"/>
                </a:solidFill>
                <a:effectLst/>
                <a:latin typeface="Consolas" panose="020B0609020204030204" pitchFamily="49" charset="0"/>
              </a:rPr>
              <a:t>                % </a:t>
            </a:r>
            <a:r>
              <a:rPr lang="zh-CN" altLang="en-US" sz="1000" b="0" i="0" dirty="0">
                <a:solidFill>
                  <a:srgbClr val="5C5C5C"/>
                </a:solidFill>
                <a:effectLst/>
                <a:latin typeface="Consolas" panose="020B0609020204030204" pitchFamily="49" charset="0"/>
              </a:rPr>
              <a:t>分布子图为 黑 黑 情况 </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 </a:t>
            </a:r>
            <a:r>
              <a:rPr lang="zh-CN" altLang="en-US" sz="1000" b="0" i="0" dirty="0">
                <a:solidFill>
                  <a:srgbClr val="5C5C5C"/>
                </a:solidFill>
                <a:effectLst/>
                <a:latin typeface="Consolas" panose="020B0609020204030204" pitchFamily="49" charset="0"/>
              </a:rPr>
              <a:t>分布子图为 黑 白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 </a:t>
            </a:r>
            <a:r>
              <a:rPr lang="zh-CN" altLang="en-US" sz="1000" b="0" i="0" dirty="0">
                <a:solidFill>
                  <a:srgbClr val="5C5C5C"/>
                </a:solidFill>
                <a:effectLst/>
                <a:latin typeface="Consolas" panose="020B0609020204030204" pitchFamily="49" charset="0"/>
              </a:rPr>
              <a:t>分布子图为 白 黑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5C5C5C"/>
                </a:solidFill>
                <a:effectLst/>
                <a:latin typeface="Consolas" panose="020B0609020204030204" pitchFamily="49" charset="0"/>
              </a:rPr>
              <a:t>% </a:t>
            </a:r>
            <a:r>
              <a:rPr lang="zh-CN" altLang="en-US" sz="1000" b="0" i="0" dirty="0">
                <a:solidFill>
                  <a:srgbClr val="5C5C5C"/>
                </a:solidFill>
                <a:effectLst/>
                <a:latin typeface="Consolas" panose="020B0609020204030204" pitchFamily="49" charset="0"/>
              </a:rPr>
              <a:t>分布子图为 白 白 情况</a:t>
            </a:r>
          </a:p>
          <a:p>
            <a:pPr algn="l">
              <a:buFont typeface="+mj-lt"/>
              <a:buAutoNum type="arabicPeriod"/>
            </a:pPr>
            <a:r>
              <a:rPr lang="zh-CN" altLang="en-US"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a:p>
            <a:pPr algn="l">
              <a:buFont typeface="+mj-lt"/>
              <a:buAutoNum type="arabicPeriod"/>
            </a:pPr>
            <a:r>
              <a:rPr lang="en-US" altLang="zh-CN" sz="1000" b="0" i="0" dirty="0">
                <a:solidFill>
                  <a:srgbClr val="5C5C5C"/>
                </a:solidFill>
                <a:effectLst/>
                <a:latin typeface="Consolas" panose="020B0609020204030204" pitchFamily="49" charset="0"/>
              </a:rPr>
              <a:t>    </a:t>
            </a:r>
            <a:r>
              <a:rPr lang="en-US" altLang="zh-CN" sz="1000" b="0" i="0" dirty="0">
                <a:solidFill>
                  <a:srgbClr val="A626A4"/>
                </a:solidFill>
                <a:effectLst/>
                <a:latin typeface="Consolas" panose="020B0609020204030204" pitchFamily="49" charset="0"/>
              </a:rPr>
              <a:t>end</a:t>
            </a:r>
            <a:endParaRPr lang="en-US" altLang="zh-CN" sz="1000" b="0" i="0" dirty="0">
              <a:solidFill>
                <a:srgbClr val="5C5C5C"/>
              </a:solidFill>
              <a:effectLst/>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9145" y="311451"/>
            <a:ext cx="3805534" cy="738664"/>
            <a:chOff x="6096000" y="2061026"/>
            <a:chExt cx="3805534" cy="738664"/>
          </a:xfrm>
        </p:grpSpPr>
        <p:sp>
          <p:nvSpPr>
            <p:cNvPr id="8" name="文本框 7"/>
            <p:cNvSpPr txBox="1"/>
            <p:nvPr/>
          </p:nvSpPr>
          <p:spPr>
            <a:xfrm>
              <a:off x="6096000" y="2061026"/>
              <a:ext cx="193193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sp>
          <p:nvSpPr>
            <p:cNvPr id="9" name="文本框 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64" y="1630580"/>
            <a:ext cx="11621863" cy="582303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9607" y="1050115"/>
            <a:ext cx="6212785" cy="19783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1621557" y="4369863"/>
            <a:ext cx="906272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二值图像的</a:t>
            </a:r>
            <a:r>
              <a:rPr lang="en-US" altLang="zh-CN" sz="4800" b="1" spc="300" dirty="0">
                <a:solidFill>
                  <a:schemeClr val="bg1"/>
                </a:solidFill>
                <a:latin typeface="Noto Sans S Chinese Black" panose="020B0A00000000000000" pitchFamily="34" charset="-122"/>
                <a:ea typeface="Noto Sans S Chinese Black" panose="020B0A00000000000000" pitchFamily="34" charset="-122"/>
              </a:rPr>
              <a:t>(2,2)</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可视密码方案</a:t>
            </a: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6" y="2836435"/>
            <a:ext cx="1037463"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01</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7"/>
          <p:cNvSpPr txBox="1"/>
          <p:nvPr/>
        </p:nvSpPr>
        <p:spPr>
          <a:xfrm>
            <a:off x="865456" y="1130378"/>
            <a:ext cx="2236510" cy="584775"/>
          </a:xfrm>
          <a:prstGeom prst="rect">
            <a:avLst/>
          </a:prstGeom>
          <a:noFill/>
        </p:spPr>
        <p:txBody>
          <a:bodyPr wrap="none" rtlCol="0">
            <a:spAutoFit/>
          </a:bodyPr>
          <a:lstStyle/>
          <a:p>
            <a:r>
              <a:rPr lang="zh-CN" altLang="en-US" sz="3200" b="1" dirty="0">
                <a:solidFill>
                  <a:srgbClr val="68174B"/>
                </a:solidFill>
                <a:latin typeface="Noto Sans S Chinese Black" panose="020B0A00000000000000" pitchFamily="34" charset="-122"/>
                <a:ea typeface="Noto Sans S Chinese Black" panose="020B0A00000000000000" pitchFamily="34" charset="-122"/>
              </a:rPr>
              <a:t>半色调处理</a:t>
            </a:r>
          </a:p>
        </p:txBody>
      </p:sp>
      <p:sp>
        <p:nvSpPr>
          <p:cNvPr id="15" name="TextBox 8"/>
          <p:cNvSpPr txBox="1"/>
          <p:nvPr/>
        </p:nvSpPr>
        <p:spPr>
          <a:xfrm>
            <a:off x="865456" y="1715153"/>
            <a:ext cx="9276834" cy="1109150"/>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1</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）将要隐藏的灰度图像和用于掩饰的两张灰度图像进行半色调处理。（误差扩散法，前面已具体介绍）</a:t>
            </a:r>
            <a:endPar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endParaRPr>
          </a:p>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2</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）处理得到的图像的像素点的值只有</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0</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和</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255</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两个。参照二值图像叠像术的实现，我们可以将灰度图像的</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255</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视为黑白图像的“</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1”</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，对其进行类似的二值化处理。</a:t>
            </a:r>
          </a:p>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3</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）接下来的信息分存方案与二值图像的信息分存方案相同，不再赘述。</a:t>
            </a:r>
          </a:p>
        </p:txBody>
      </p:sp>
      <p:grpSp>
        <p:nvGrpSpPr>
          <p:cNvPr id="17" name="组合 16"/>
          <p:cNvGrpSpPr/>
          <p:nvPr/>
        </p:nvGrpSpPr>
        <p:grpSpPr>
          <a:xfrm>
            <a:off x="329145" y="311451"/>
            <a:ext cx="3805534" cy="738664"/>
            <a:chOff x="6096000" y="2061026"/>
            <a:chExt cx="3805534" cy="738664"/>
          </a:xfrm>
        </p:grpSpPr>
        <p:sp>
          <p:nvSpPr>
            <p:cNvPr id="18" name="文本框 17"/>
            <p:cNvSpPr txBox="1"/>
            <p:nvPr/>
          </p:nvSpPr>
          <p:spPr>
            <a:xfrm>
              <a:off x="6096000" y="2061026"/>
              <a:ext cx="285526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05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灰度图像叠像术</a:t>
              </a:r>
            </a:p>
          </p:txBody>
        </p:sp>
        <p:sp>
          <p:nvSpPr>
            <p:cNvPr id="19" name="文本框 18"/>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333" y="2762850"/>
            <a:ext cx="5333333" cy="40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29145" y="311451"/>
            <a:ext cx="3805534" cy="738664"/>
            <a:chOff x="6096000" y="2061026"/>
            <a:chExt cx="3805534" cy="738664"/>
          </a:xfrm>
        </p:grpSpPr>
        <p:sp>
          <p:nvSpPr>
            <p:cNvPr id="33" name="文本框 32"/>
            <p:cNvSpPr txBox="1"/>
            <p:nvPr/>
          </p:nvSpPr>
          <p:spPr>
            <a:xfrm>
              <a:off x="6096000" y="2061026"/>
              <a:ext cx="285526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06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彩色图像叠像术</a:t>
              </a:r>
            </a:p>
          </p:txBody>
        </p:sp>
        <p:sp>
          <p:nvSpPr>
            <p:cNvPr id="34" name="文本框 33"/>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sp>
        <p:nvSpPr>
          <p:cNvPr id="2" name="TextBox 8"/>
          <p:cNvSpPr txBox="1"/>
          <p:nvPr/>
        </p:nvSpPr>
        <p:spPr>
          <a:xfrm>
            <a:off x="885737" y="1119535"/>
            <a:ext cx="9276834" cy="592085"/>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1</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）对三张彩色图像进行半色调处理</a:t>
            </a:r>
            <a:endPar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endParaRPr>
          </a:p>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2</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）对于半色调处理过的图片，仍然把红、绿、蓝三个分量分开考虑，把每一个分量看成一张图片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719" y="1929901"/>
            <a:ext cx="6100561" cy="4575421"/>
          </a:xfrm>
          <a:prstGeom prst="rect">
            <a:avLst/>
          </a:prstGeom>
        </p:spPr>
      </p:pic>
      <p:sp>
        <p:nvSpPr>
          <p:cNvPr id="7" name="文本框 6"/>
          <p:cNvSpPr txBox="1"/>
          <p:nvPr/>
        </p:nvSpPr>
        <p:spPr>
          <a:xfrm>
            <a:off x="4067969" y="1921945"/>
            <a:ext cx="6094602" cy="4616648"/>
          </a:xfrm>
          <a:prstGeom prst="rect">
            <a:avLst/>
          </a:prstGeom>
          <a:noFill/>
        </p:spPr>
        <p:txBody>
          <a:bodyPr wrap="square">
            <a:spAutoFit/>
          </a:bodyPr>
          <a:lstStyle/>
          <a:p>
            <a:pPr algn="l">
              <a:buFont typeface="+mj-lt"/>
              <a:buAutoNum type="arabicPeriod"/>
            </a:pPr>
            <a:r>
              <a:rPr lang="en-US" altLang="zh-CN" sz="1400" b="0" i="0" dirty="0">
                <a:solidFill>
                  <a:srgbClr val="5C5C5C"/>
                </a:solidFill>
                <a:effectLst/>
                <a:latin typeface="Consolas" panose="020B0609020204030204" pitchFamily="49" charset="0"/>
              </a:rPr>
              <a:t>for i = 1:256</a:t>
            </a:r>
          </a:p>
          <a:p>
            <a:pPr algn="l">
              <a:buFont typeface="+mj-lt"/>
              <a:buAutoNum type="arabicPeriod"/>
            </a:pPr>
            <a:r>
              <a:rPr lang="en-US" altLang="zh-CN" sz="1400" b="0" i="0" dirty="0">
                <a:solidFill>
                  <a:srgbClr val="5C5C5C"/>
                </a:solidFill>
                <a:effectLst/>
                <a:latin typeface="Consolas" panose="020B0609020204030204" pitchFamily="49" charset="0"/>
              </a:rPr>
              <a:t>    for j = 1:256</a:t>
            </a:r>
          </a:p>
          <a:p>
            <a:pPr algn="l">
              <a:buFont typeface="+mj-lt"/>
              <a:buAutoNum type="arabicPeriod"/>
            </a:pPr>
            <a:r>
              <a:rPr lang="en-US" altLang="zh-CN" sz="1400" b="0" i="0" dirty="0">
                <a:solidFill>
                  <a:srgbClr val="5C5C5C"/>
                </a:solidFill>
                <a:effectLst/>
                <a:latin typeface="Consolas" panose="020B0609020204030204" pitchFamily="49" charset="0"/>
              </a:rPr>
              <a:t>        for k = 1:3</a:t>
            </a:r>
          </a:p>
          <a:p>
            <a:pPr algn="l">
              <a:buFont typeface="+mj-lt"/>
              <a:buAutoNum type="arabicPeriod"/>
            </a:pPr>
            <a:r>
              <a:rPr lang="en-US" altLang="zh-CN" sz="1400" b="0" i="0" dirty="0">
                <a:solidFill>
                  <a:srgbClr val="5C5C5C"/>
                </a:solidFill>
                <a:effectLst/>
                <a:latin typeface="Consolas" panose="020B0609020204030204" pitchFamily="49" charset="0"/>
              </a:rPr>
              <a:t>            if k==1</a:t>
            </a:r>
          </a:p>
          <a:p>
            <a:pPr algn="l">
              <a:buFont typeface="+mj-lt"/>
              <a:buAutoNum type="arabicPeriod"/>
            </a:pPr>
            <a:r>
              <a:rPr lang="en-US" altLang="zh-CN" sz="1400" b="0" i="0" dirty="0">
                <a:solidFill>
                  <a:srgbClr val="5C5C5C"/>
                </a:solidFill>
                <a:effectLst/>
                <a:latin typeface="Consolas" panose="020B0609020204030204" pitchFamily="49" charset="0"/>
              </a:rPr>
              <a:t>                A1(i,j)=A(</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B1(i,j)=B(</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C1(i,j)=C(</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if</a:t>
            </a:r>
            <a:r>
              <a:rPr lang="en-US" altLang="zh-CN" sz="1400" b="0" i="0" dirty="0">
                <a:solidFill>
                  <a:srgbClr val="5C5C5C"/>
                </a:solidFill>
                <a:effectLst/>
                <a:latin typeface="Consolas" panose="020B0609020204030204" pitchFamily="49" charset="0"/>
              </a:rPr>
              <a:t> k==</a:t>
            </a:r>
            <a:r>
              <a:rPr lang="en-US" altLang="zh-CN" sz="1400" b="0" i="0" dirty="0">
                <a:solidFill>
                  <a:srgbClr val="986801"/>
                </a:solidFill>
                <a:effectLst/>
                <a:latin typeface="Consolas" panose="020B0609020204030204" pitchFamily="49" charset="0"/>
              </a:rPr>
              <a:t>2</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A2(i,j)=A(</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B2(i,j)=B(</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C2(i,j)=C(</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if</a:t>
            </a:r>
            <a:r>
              <a:rPr lang="en-US" altLang="zh-CN" sz="1400" b="0" i="0" dirty="0">
                <a:solidFill>
                  <a:srgbClr val="5C5C5C"/>
                </a:solidFill>
                <a:effectLst/>
                <a:latin typeface="Consolas" panose="020B0609020204030204" pitchFamily="49" charset="0"/>
              </a:rPr>
              <a:t> k==</a:t>
            </a:r>
            <a:r>
              <a:rPr lang="en-US" altLang="zh-CN" sz="1400" b="0" i="0" dirty="0">
                <a:solidFill>
                  <a:srgbClr val="986801"/>
                </a:solidFill>
                <a:effectLst/>
                <a:latin typeface="Consolas" panose="020B0609020204030204" pitchFamily="49" charset="0"/>
              </a:rPr>
              <a:t>3</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A3(i,j)=A(</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B3(i,j)=B(</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C3(i,j)=C(</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29145" y="311451"/>
            <a:ext cx="3805534" cy="738664"/>
            <a:chOff x="6096000" y="2061026"/>
            <a:chExt cx="3805534" cy="738664"/>
          </a:xfrm>
        </p:grpSpPr>
        <p:sp>
          <p:nvSpPr>
            <p:cNvPr id="33" name="文本框 32"/>
            <p:cNvSpPr txBox="1"/>
            <p:nvPr/>
          </p:nvSpPr>
          <p:spPr>
            <a:xfrm>
              <a:off x="6096000" y="2061026"/>
              <a:ext cx="285526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06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彩色图像叠像术</a:t>
              </a:r>
            </a:p>
          </p:txBody>
        </p:sp>
        <p:sp>
          <p:nvSpPr>
            <p:cNvPr id="34" name="文本框 33"/>
            <p:cNvSpPr txBox="1"/>
            <p:nvPr/>
          </p:nvSpPr>
          <p:spPr>
            <a:xfrm>
              <a:off x="6652592" y="2522691"/>
              <a:ext cx="3248942"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Introduction</a:t>
              </a:r>
            </a:p>
          </p:txBody>
        </p:sp>
      </p:grpSp>
      <p:sp>
        <p:nvSpPr>
          <p:cNvPr id="2" name="TextBox 8"/>
          <p:cNvSpPr txBox="1"/>
          <p:nvPr/>
        </p:nvSpPr>
        <p:spPr>
          <a:xfrm>
            <a:off x="885737" y="1119535"/>
            <a:ext cx="9276834" cy="592085"/>
          </a:xfrm>
          <a:prstGeom prst="rect">
            <a:avLst/>
          </a:prstGeom>
          <a:noFill/>
        </p:spPr>
        <p:txBody>
          <a:bodyPr wrap="square" rtlCol="0">
            <a:spAutoFit/>
          </a:bodyPr>
          <a:lstStyle/>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3</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）按照灰度图像叠像术技术进行处理</a:t>
            </a:r>
            <a:endPar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endParaRPr>
          </a:p>
          <a:p>
            <a:pPr algn="just">
              <a:lnSpc>
                <a:spcPct val="120000"/>
              </a:lnSpc>
            </a:pP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a:t>
            </a:r>
            <a:r>
              <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4</a:t>
            </a:r>
            <a:r>
              <a:rPr lang="zh-CN" altLang="en-US"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rPr>
              <a:t>）最后把三个分量合成为彩色图像</a:t>
            </a:r>
            <a:endParaRPr lang="en-US" altLang="zh-CN" sz="1400" dirty="0">
              <a:solidFill>
                <a:schemeClr val="tx1">
                  <a:lumMod val="65000"/>
                  <a:lumOff val="35000"/>
                </a:schemeClr>
              </a:solidFill>
              <a:latin typeface="Noto Sans S Chinese DemiLight" panose="020B0400000000000000" pitchFamily="34" charset="-122"/>
              <a:ea typeface="Noto Sans S Chinese DemiLight" panose="020B0400000000000000"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11013"/>
            <a:ext cx="7467740" cy="374164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231" y="2611889"/>
            <a:ext cx="3333502" cy="2939896"/>
          </a:xfrm>
          <a:prstGeom prst="rect">
            <a:avLst/>
          </a:prstGeom>
        </p:spPr>
      </p:pic>
      <p:sp>
        <p:nvSpPr>
          <p:cNvPr id="10" name="文本框 9"/>
          <p:cNvSpPr txBox="1"/>
          <p:nvPr/>
        </p:nvSpPr>
        <p:spPr>
          <a:xfrm>
            <a:off x="4134679" y="1773513"/>
            <a:ext cx="6094602" cy="4616648"/>
          </a:xfrm>
          <a:prstGeom prst="rect">
            <a:avLst/>
          </a:prstGeom>
          <a:noFill/>
        </p:spPr>
        <p:txBody>
          <a:bodyPr wrap="square">
            <a:spAutoFit/>
          </a:bodyPr>
          <a:lstStyle/>
          <a:p>
            <a:pPr algn="l">
              <a:buFont typeface="+mj-lt"/>
              <a:buAutoNum type="arabicPeriod"/>
            </a:pPr>
            <a:r>
              <a:rPr lang="en-US" altLang="zh-CN" sz="1400" b="0" i="0" dirty="0">
                <a:solidFill>
                  <a:srgbClr val="5C5C5C"/>
                </a:solidFill>
                <a:effectLst/>
                <a:latin typeface="Consolas" panose="020B0609020204030204" pitchFamily="49" charset="0"/>
              </a:rPr>
              <a:t>for i = 1:512</a:t>
            </a:r>
          </a:p>
          <a:p>
            <a:pPr algn="l">
              <a:buFont typeface="+mj-lt"/>
              <a:buAutoNum type="arabicPeriod"/>
            </a:pPr>
            <a:r>
              <a:rPr lang="en-US" altLang="zh-CN" sz="1400" b="0" i="0" dirty="0">
                <a:solidFill>
                  <a:srgbClr val="5C5C5C"/>
                </a:solidFill>
                <a:effectLst/>
                <a:latin typeface="Consolas" panose="020B0609020204030204" pitchFamily="49" charset="0"/>
              </a:rPr>
              <a:t>    for j = 1:512</a:t>
            </a:r>
          </a:p>
          <a:p>
            <a:pPr algn="l">
              <a:buFont typeface="+mj-lt"/>
              <a:buAutoNum type="arabicPeriod"/>
            </a:pPr>
            <a:r>
              <a:rPr lang="en-US" altLang="zh-CN" sz="1400" b="0" i="0" dirty="0">
                <a:solidFill>
                  <a:srgbClr val="5C5C5C"/>
                </a:solidFill>
                <a:effectLst/>
                <a:latin typeface="Consolas" panose="020B0609020204030204" pitchFamily="49" charset="0"/>
              </a:rPr>
              <a:t>        for k = 1:3</a:t>
            </a:r>
          </a:p>
          <a:p>
            <a:pPr algn="l">
              <a:buFont typeface="+mj-lt"/>
              <a:buAutoNum type="arabicPeriod"/>
            </a:pPr>
            <a:r>
              <a:rPr lang="en-US" altLang="zh-CN" sz="1400" b="0" i="0" dirty="0">
                <a:solidFill>
                  <a:srgbClr val="5C5C5C"/>
                </a:solidFill>
                <a:effectLst/>
                <a:latin typeface="Consolas" panose="020B0609020204030204" pitchFamily="49" charset="0"/>
              </a:rPr>
              <a:t>            if(k==1)</a:t>
            </a:r>
          </a:p>
          <a:p>
            <a:pPr algn="l">
              <a:buFont typeface="+mj-lt"/>
              <a:buAutoNum type="arabicPeriod"/>
            </a:pPr>
            <a:r>
              <a:rPr lang="en-US" altLang="zh-CN" sz="1400" b="0" i="0" dirty="0">
                <a:solidFill>
                  <a:srgbClr val="5C5C5C"/>
                </a:solidFill>
                <a:effectLst/>
                <a:latin typeface="Consolas" panose="020B0609020204030204" pitchFamily="49" charset="0"/>
              </a:rPr>
              <a:t>            X(</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)=X1(i,j);</a:t>
            </a:r>
          </a:p>
          <a:p>
            <a:pPr algn="l">
              <a:buFont typeface="+mj-lt"/>
              <a:buAutoNum type="arabicPeriod"/>
            </a:pPr>
            <a:r>
              <a:rPr lang="en-US" altLang="zh-CN" sz="1400" b="0" i="0" dirty="0">
                <a:solidFill>
                  <a:srgbClr val="5C5C5C"/>
                </a:solidFill>
                <a:effectLst/>
                <a:latin typeface="Consolas" panose="020B0609020204030204" pitchFamily="49" charset="0"/>
              </a:rPr>
              <a:t>            Y(</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)=Y1(i,j);</a:t>
            </a:r>
          </a:p>
          <a:p>
            <a:pPr algn="l">
              <a:buFont typeface="+mj-lt"/>
              <a:buAutoNum type="arabicPeriod"/>
            </a:pPr>
            <a:r>
              <a:rPr lang="en-US" altLang="zh-CN" sz="1400" b="0" i="0" dirty="0">
                <a:solidFill>
                  <a:srgbClr val="5C5C5C"/>
                </a:solidFill>
                <a:effectLst/>
                <a:latin typeface="Consolas" panose="020B0609020204030204" pitchFamily="49" charset="0"/>
              </a:rPr>
              <a:t>            Z(</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)=Z1(i,j);</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if</a:t>
            </a:r>
            <a:r>
              <a:rPr lang="en-US" altLang="zh-CN" sz="1400" b="0" i="0" dirty="0">
                <a:solidFill>
                  <a:srgbClr val="5C5C5C"/>
                </a:solidFill>
                <a:effectLst/>
                <a:latin typeface="Consolas" panose="020B0609020204030204" pitchFamily="49" charset="0"/>
              </a:rPr>
              <a:t>(k==</a:t>
            </a:r>
            <a:r>
              <a:rPr lang="en-US" altLang="zh-CN" sz="1400" b="0" i="0" dirty="0">
                <a:solidFill>
                  <a:srgbClr val="986801"/>
                </a:solidFill>
                <a:effectLst/>
                <a:latin typeface="Consolas" panose="020B0609020204030204" pitchFamily="49" charset="0"/>
              </a:rPr>
              <a:t>2</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X(</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)=X2(i,j);</a:t>
            </a:r>
          </a:p>
          <a:p>
            <a:pPr algn="l">
              <a:buFont typeface="+mj-lt"/>
              <a:buAutoNum type="arabicPeriod"/>
            </a:pPr>
            <a:r>
              <a:rPr lang="en-US" altLang="zh-CN" sz="1400" b="0" i="0" dirty="0">
                <a:solidFill>
                  <a:srgbClr val="5C5C5C"/>
                </a:solidFill>
                <a:effectLst/>
                <a:latin typeface="Consolas" panose="020B0609020204030204" pitchFamily="49" charset="0"/>
              </a:rPr>
              <a:t>            Y(</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)=Y2(i,j);</a:t>
            </a:r>
          </a:p>
          <a:p>
            <a:pPr algn="l">
              <a:buFont typeface="+mj-lt"/>
              <a:buAutoNum type="arabicPeriod"/>
            </a:pPr>
            <a:r>
              <a:rPr lang="en-US" altLang="zh-CN" sz="1400" b="0" i="0" dirty="0">
                <a:solidFill>
                  <a:srgbClr val="5C5C5C"/>
                </a:solidFill>
                <a:effectLst/>
                <a:latin typeface="Consolas" panose="020B0609020204030204" pitchFamily="49" charset="0"/>
              </a:rPr>
              <a:t>            Z(</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)=Z2(i,j);</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if</a:t>
            </a:r>
            <a:r>
              <a:rPr lang="en-US" altLang="zh-CN" sz="1400" b="0" i="0" dirty="0">
                <a:solidFill>
                  <a:srgbClr val="5C5C5C"/>
                </a:solidFill>
                <a:effectLst/>
                <a:latin typeface="Consolas" panose="020B0609020204030204" pitchFamily="49" charset="0"/>
              </a:rPr>
              <a:t>(k==</a:t>
            </a:r>
            <a:r>
              <a:rPr lang="en-US" altLang="zh-CN" sz="1400" b="0" i="0" dirty="0">
                <a:solidFill>
                  <a:srgbClr val="986801"/>
                </a:solidFill>
                <a:effectLst/>
                <a:latin typeface="Consolas" panose="020B0609020204030204" pitchFamily="49" charset="0"/>
              </a:rPr>
              <a:t>3</a:t>
            </a:r>
            <a:r>
              <a:rPr lang="en-US" altLang="zh-CN" sz="1400" b="0" i="0" dirty="0">
                <a:solidFill>
                  <a:srgbClr val="5C5C5C"/>
                </a:solidFill>
                <a:effectLst/>
                <a:latin typeface="Consolas" panose="020B0609020204030204" pitchFamily="49" charset="0"/>
              </a:rPr>
              <a:t>)</a:t>
            </a:r>
          </a:p>
          <a:p>
            <a:pPr algn="l">
              <a:buFont typeface="+mj-lt"/>
              <a:buAutoNum type="arabicPeriod"/>
            </a:pPr>
            <a:r>
              <a:rPr lang="en-US" altLang="zh-CN" sz="1400" b="0" i="0" dirty="0">
                <a:solidFill>
                  <a:srgbClr val="5C5C5C"/>
                </a:solidFill>
                <a:effectLst/>
                <a:latin typeface="Consolas" panose="020B0609020204030204" pitchFamily="49" charset="0"/>
              </a:rPr>
              <a:t>            X(</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)=X3(i,j);</a:t>
            </a:r>
          </a:p>
          <a:p>
            <a:pPr algn="l">
              <a:buFont typeface="+mj-lt"/>
              <a:buAutoNum type="arabicPeriod"/>
            </a:pPr>
            <a:r>
              <a:rPr lang="en-US" altLang="zh-CN" sz="1400" b="0" i="0" dirty="0">
                <a:solidFill>
                  <a:srgbClr val="5C5C5C"/>
                </a:solidFill>
                <a:effectLst/>
                <a:latin typeface="Consolas" panose="020B0609020204030204" pitchFamily="49" charset="0"/>
              </a:rPr>
              <a:t>            Y(</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)=Y3(i,j);</a:t>
            </a:r>
          </a:p>
          <a:p>
            <a:pPr algn="l">
              <a:buFont typeface="+mj-lt"/>
              <a:buAutoNum type="arabicPeriod"/>
            </a:pPr>
            <a:r>
              <a:rPr lang="en-US" altLang="zh-CN" sz="1400" b="0" i="0" dirty="0">
                <a:solidFill>
                  <a:srgbClr val="5C5C5C"/>
                </a:solidFill>
                <a:effectLst/>
                <a:latin typeface="Consolas" panose="020B0609020204030204" pitchFamily="49" charset="0"/>
              </a:rPr>
              <a:t>            Z(</a:t>
            </a:r>
            <a:r>
              <a:rPr lang="en-US" altLang="zh-CN" sz="1400" b="0" i="0" dirty="0" err="1">
                <a:solidFill>
                  <a:srgbClr val="5C5C5C"/>
                </a:solidFill>
                <a:effectLst/>
                <a:latin typeface="Consolas" panose="020B0609020204030204" pitchFamily="49" charset="0"/>
              </a:rPr>
              <a:t>i,j,k</a:t>
            </a:r>
            <a:r>
              <a:rPr lang="en-US" altLang="zh-CN" sz="1400" b="0" i="0" dirty="0">
                <a:solidFill>
                  <a:srgbClr val="5C5C5C"/>
                </a:solidFill>
                <a:effectLst/>
                <a:latin typeface="Consolas" panose="020B0609020204030204" pitchFamily="49" charset="0"/>
              </a:rPr>
              <a:t>)=Z3(i,j);</a:t>
            </a: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5C5C5C"/>
                </a:solidFill>
                <a:effectLst/>
                <a:latin typeface="Consolas" panose="020B0609020204030204" pitchFamily="49" charset="0"/>
              </a:rPr>
              <a:t>    </a:t>
            </a: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a:p>
            <a:pPr algn="l">
              <a:buFont typeface="+mj-lt"/>
              <a:buAutoNum type="arabicPeriod"/>
            </a:pPr>
            <a:r>
              <a:rPr lang="en-US" altLang="zh-CN" sz="1400" b="0" i="0" dirty="0">
                <a:solidFill>
                  <a:srgbClr val="A626A4"/>
                </a:solidFill>
                <a:effectLst/>
                <a:latin typeface="Consolas" panose="020B0609020204030204" pitchFamily="49" charset="0"/>
              </a:rPr>
              <a:t>end</a:t>
            </a:r>
            <a:endParaRPr lang="en-US" altLang="zh-CN" sz="1400" b="0" i="0" dirty="0">
              <a:solidFill>
                <a:srgbClr val="5C5C5C"/>
              </a:solidFill>
              <a:effectLst/>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 y="0"/>
            <a:ext cx="5948856" cy="6858000"/>
            <a:chOff x="-1" y="0"/>
            <a:chExt cx="5688798" cy="6858000"/>
          </a:xfrm>
          <a:solidFill>
            <a:srgbClr val="68174B"/>
          </a:solidFill>
        </p:grpSpPr>
        <p:sp>
          <p:nvSpPr>
            <p:cNvPr id="10" name="梯形 9"/>
            <p:cNvSpPr/>
            <p:nvPr/>
          </p:nvSpPr>
          <p:spPr>
            <a:xfrm flipV="1">
              <a:off x="1421595"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7" name="矩形 6"/>
            <p:cNvSpPr/>
            <p:nvPr/>
          </p:nvSpPr>
          <p:spPr>
            <a:xfrm>
              <a:off x="-1" y="0"/>
              <a:ext cx="301647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8" name="梯形 7"/>
            <p:cNvSpPr/>
            <p:nvPr/>
          </p:nvSpPr>
          <p:spPr>
            <a:xfrm flipV="1">
              <a:off x="1250730"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
        <p:nvSpPr>
          <p:cNvPr id="11" name="文本框 10"/>
          <p:cNvSpPr txBox="1"/>
          <p:nvPr/>
        </p:nvSpPr>
        <p:spPr>
          <a:xfrm>
            <a:off x="6156119" y="2828745"/>
            <a:ext cx="3454792"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rgbClr val="68174B"/>
                </a:solidFill>
                <a:latin typeface="Noto Sans S Chinese Black" panose="020B0A00000000000000" pitchFamily="34" charset="-122"/>
                <a:ea typeface="Noto Sans S Chinese Black" panose="020B0A00000000000000" pitchFamily="34" charset="-122"/>
              </a:rPr>
              <a:t>感谢聆听！</a:t>
            </a:r>
          </a:p>
        </p:txBody>
      </p:sp>
      <p:sp>
        <p:nvSpPr>
          <p:cNvPr id="12" name="_3"/>
          <p:cNvSpPr/>
          <p:nvPr/>
        </p:nvSpPr>
        <p:spPr>
          <a:xfrm>
            <a:off x="7280243" y="3760850"/>
            <a:ext cx="3121367" cy="369332"/>
          </a:xfrm>
          <a:prstGeom prst="rect">
            <a:avLst/>
          </a:prstGeom>
          <a:effectLst/>
        </p:spPr>
        <p:txBody>
          <a:bodyPr wrap="none">
            <a:spAutoFit/>
          </a:bodyPr>
          <a:lstStyle/>
          <a:p>
            <a:r>
              <a:rPr lang="en-US" altLang="zh-CN"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——Thanks for Listening!——</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869" t="10850" r="5856" b="1139"/>
          <a:stretch>
            <a:fillRect/>
          </a:stretch>
        </p:blipFill>
        <p:spPr>
          <a:xfrm>
            <a:off x="920120" y="2130691"/>
            <a:ext cx="3154365" cy="2056225"/>
          </a:xfrm>
          <a:prstGeom prst="ellipse">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主要思想</a:t>
            </a:r>
          </a:p>
        </p:txBody>
      </p:sp>
      <p:pic>
        <p:nvPicPr>
          <p:cNvPr id="3" name="图片 2">
            <a:extLst>
              <a:ext uri="{FF2B5EF4-FFF2-40B4-BE49-F238E27FC236}">
                <a16:creationId xmlns:a16="http://schemas.microsoft.com/office/drawing/2014/main" id="{1095F380-CD3E-8313-7FA7-CC2C73F4BA2F}"/>
              </a:ext>
            </a:extLst>
          </p:cNvPr>
          <p:cNvPicPr>
            <a:picLocks noChangeAspect="1"/>
          </p:cNvPicPr>
          <p:nvPr/>
        </p:nvPicPr>
        <p:blipFill>
          <a:blip r:embed="rId2"/>
          <a:stretch>
            <a:fillRect/>
          </a:stretch>
        </p:blipFill>
        <p:spPr>
          <a:xfrm>
            <a:off x="317240" y="1208356"/>
            <a:ext cx="11557519" cy="48967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sp>
        <p:nvSpPr>
          <p:cNvPr id="14" name="文本框 13">
            <a:extLst>
              <a:ext uri="{FF2B5EF4-FFF2-40B4-BE49-F238E27FC236}">
                <a16:creationId xmlns:a16="http://schemas.microsoft.com/office/drawing/2014/main" id="{CAE7C1CC-73EE-6664-50DA-AF430A2FDD4A}"/>
              </a:ext>
            </a:extLst>
          </p:cNvPr>
          <p:cNvSpPr txBox="1"/>
          <p:nvPr/>
        </p:nvSpPr>
        <p:spPr>
          <a:xfrm>
            <a:off x="419100" y="1276350"/>
            <a:ext cx="184731" cy="369332"/>
          </a:xfrm>
          <a:prstGeom prst="rect">
            <a:avLst/>
          </a:prstGeom>
          <a:noFill/>
        </p:spPr>
        <p:txBody>
          <a:bodyPr wrap="square" rtlCol="0">
            <a:spAutoFit/>
          </a:bodyPr>
          <a:lstStyle/>
          <a:p>
            <a:endParaRPr lang="zh-CN" altLang="en-US" dirty="0"/>
          </a:p>
        </p:txBody>
      </p:sp>
      <p:pic>
        <p:nvPicPr>
          <p:cNvPr id="16" name="图片 15">
            <a:extLst>
              <a:ext uri="{FF2B5EF4-FFF2-40B4-BE49-F238E27FC236}">
                <a16:creationId xmlns:a16="http://schemas.microsoft.com/office/drawing/2014/main" id="{7CF6AFC4-3588-9992-0800-8A749F7DEF6A}"/>
              </a:ext>
            </a:extLst>
          </p:cNvPr>
          <p:cNvPicPr>
            <a:picLocks noChangeAspect="1"/>
          </p:cNvPicPr>
          <p:nvPr/>
        </p:nvPicPr>
        <p:blipFill>
          <a:blip r:embed="rId2"/>
          <a:stretch>
            <a:fillRect/>
          </a:stretch>
        </p:blipFill>
        <p:spPr>
          <a:xfrm>
            <a:off x="419100" y="998309"/>
            <a:ext cx="6058096" cy="5343525"/>
          </a:xfrm>
          <a:prstGeom prst="rect">
            <a:avLst/>
          </a:prstGeom>
        </p:spPr>
      </p:pic>
      <p:pic>
        <p:nvPicPr>
          <p:cNvPr id="18" name="图片 17">
            <a:extLst>
              <a:ext uri="{FF2B5EF4-FFF2-40B4-BE49-F238E27FC236}">
                <a16:creationId xmlns:a16="http://schemas.microsoft.com/office/drawing/2014/main" id="{41D63435-B40C-6EC0-A700-FC2B62943531}"/>
              </a:ext>
            </a:extLst>
          </p:cNvPr>
          <p:cNvPicPr>
            <a:picLocks noChangeAspect="1"/>
          </p:cNvPicPr>
          <p:nvPr/>
        </p:nvPicPr>
        <p:blipFill>
          <a:blip r:embed="rId3"/>
          <a:stretch>
            <a:fillRect/>
          </a:stretch>
        </p:blipFill>
        <p:spPr>
          <a:xfrm>
            <a:off x="6697336" y="5086349"/>
            <a:ext cx="5259586" cy="1255485"/>
          </a:xfrm>
          <a:prstGeom prst="rect">
            <a:avLst/>
          </a:prstGeom>
        </p:spPr>
      </p:pic>
      <p:pic>
        <p:nvPicPr>
          <p:cNvPr id="20" name="图片 19">
            <a:extLst>
              <a:ext uri="{FF2B5EF4-FFF2-40B4-BE49-F238E27FC236}">
                <a16:creationId xmlns:a16="http://schemas.microsoft.com/office/drawing/2014/main" id="{E208A39C-89A9-5BCF-C08B-BB6B3F11A497}"/>
              </a:ext>
            </a:extLst>
          </p:cNvPr>
          <p:cNvPicPr>
            <a:picLocks noChangeAspect="1"/>
          </p:cNvPicPr>
          <p:nvPr/>
        </p:nvPicPr>
        <p:blipFill>
          <a:blip r:embed="rId4"/>
          <a:stretch>
            <a:fillRect/>
          </a:stretch>
        </p:blipFill>
        <p:spPr>
          <a:xfrm>
            <a:off x="6697337" y="1270517"/>
            <a:ext cx="5259586" cy="972977"/>
          </a:xfrm>
          <a:prstGeom prst="rect">
            <a:avLst/>
          </a:prstGeom>
        </p:spPr>
      </p:pic>
      <p:pic>
        <p:nvPicPr>
          <p:cNvPr id="22" name="图片 21">
            <a:extLst>
              <a:ext uri="{FF2B5EF4-FFF2-40B4-BE49-F238E27FC236}">
                <a16:creationId xmlns:a16="http://schemas.microsoft.com/office/drawing/2014/main" id="{CC32595B-BCB9-2317-E189-C33A36E87080}"/>
              </a:ext>
            </a:extLst>
          </p:cNvPr>
          <p:cNvPicPr>
            <a:picLocks noChangeAspect="1"/>
          </p:cNvPicPr>
          <p:nvPr/>
        </p:nvPicPr>
        <p:blipFill>
          <a:blip r:embed="rId5"/>
          <a:stretch>
            <a:fillRect/>
          </a:stretch>
        </p:blipFill>
        <p:spPr>
          <a:xfrm>
            <a:off x="6697336" y="2547257"/>
            <a:ext cx="5259586" cy="1731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05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p>
        </p:txBody>
      </p:sp>
      <p:pic>
        <p:nvPicPr>
          <p:cNvPr id="6" name="图片 5"/>
          <p:cNvPicPr>
            <a:picLocks noChangeAspect="1"/>
          </p:cNvPicPr>
          <p:nvPr/>
        </p:nvPicPr>
        <p:blipFill>
          <a:blip r:embed="rId2"/>
          <a:stretch>
            <a:fillRect/>
          </a:stretch>
        </p:blipFill>
        <p:spPr>
          <a:xfrm>
            <a:off x="1028700" y="1274445"/>
            <a:ext cx="1882140" cy="1905000"/>
          </a:xfrm>
          <a:prstGeom prst="rect">
            <a:avLst/>
          </a:prstGeom>
        </p:spPr>
      </p:pic>
      <p:pic>
        <p:nvPicPr>
          <p:cNvPr id="7" name="图片 6"/>
          <p:cNvPicPr>
            <a:picLocks noChangeAspect="1"/>
          </p:cNvPicPr>
          <p:nvPr/>
        </p:nvPicPr>
        <p:blipFill>
          <a:blip r:embed="rId3"/>
          <a:stretch>
            <a:fillRect/>
          </a:stretch>
        </p:blipFill>
        <p:spPr>
          <a:xfrm>
            <a:off x="4187825" y="1692275"/>
            <a:ext cx="1203960" cy="1196340"/>
          </a:xfrm>
          <a:prstGeom prst="rect">
            <a:avLst/>
          </a:prstGeom>
        </p:spPr>
      </p:pic>
      <p:cxnSp>
        <p:nvCxnSpPr>
          <p:cNvPr id="8" name="直接箭头连接符 7"/>
          <p:cNvCxnSpPr/>
          <p:nvPr/>
        </p:nvCxnSpPr>
        <p:spPr>
          <a:xfrm flipV="1">
            <a:off x="3053080" y="2230755"/>
            <a:ext cx="99250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descr="a"/>
          <p:cNvPicPr>
            <a:picLocks noChangeAspect="1"/>
          </p:cNvPicPr>
          <p:nvPr/>
        </p:nvPicPr>
        <p:blipFill>
          <a:blip r:embed="rId4"/>
          <a:stretch>
            <a:fillRect/>
          </a:stretch>
        </p:blipFill>
        <p:spPr>
          <a:xfrm>
            <a:off x="1028700" y="3429000"/>
            <a:ext cx="1894840" cy="1894840"/>
          </a:xfrm>
          <a:prstGeom prst="rect">
            <a:avLst/>
          </a:prstGeom>
        </p:spPr>
      </p:pic>
      <p:pic>
        <p:nvPicPr>
          <p:cNvPr id="11" name="图片 10" descr="b"/>
          <p:cNvPicPr>
            <a:picLocks noChangeAspect="1"/>
          </p:cNvPicPr>
          <p:nvPr/>
        </p:nvPicPr>
        <p:blipFill>
          <a:blip r:embed="rId5"/>
          <a:stretch>
            <a:fillRect/>
          </a:stretch>
        </p:blipFill>
        <p:spPr>
          <a:xfrm>
            <a:off x="4045585" y="3429000"/>
            <a:ext cx="1894840" cy="1894840"/>
          </a:xfrm>
          <a:prstGeom prst="rect">
            <a:avLst/>
          </a:prstGeom>
        </p:spPr>
      </p:pic>
      <p:sp>
        <p:nvSpPr>
          <p:cNvPr id="12" name="加号 11"/>
          <p:cNvSpPr/>
          <p:nvPr/>
        </p:nvSpPr>
        <p:spPr>
          <a:xfrm>
            <a:off x="3265170" y="4265295"/>
            <a:ext cx="395605" cy="4057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于号 12"/>
          <p:cNvSpPr/>
          <p:nvPr/>
        </p:nvSpPr>
        <p:spPr>
          <a:xfrm>
            <a:off x="6551930" y="4335780"/>
            <a:ext cx="385445" cy="3352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4" name="图片 13"/>
          <p:cNvPicPr>
            <a:picLocks noChangeAspect="1"/>
          </p:cNvPicPr>
          <p:nvPr/>
        </p:nvPicPr>
        <p:blipFill>
          <a:blip r:embed="rId6"/>
          <a:stretch>
            <a:fillRect/>
          </a:stretch>
        </p:blipFill>
        <p:spPr>
          <a:xfrm>
            <a:off x="7548880" y="3429000"/>
            <a:ext cx="1921510" cy="1921510"/>
          </a:xfrm>
          <a:prstGeom prst="rect">
            <a:avLst/>
          </a:prstGeom>
        </p:spPr>
      </p:pic>
      <p:pic>
        <p:nvPicPr>
          <p:cNvPr id="15" name="图片 14"/>
          <p:cNvPicPr>
            <a:picLocks noChangeAspect="1"/>
          </p:cNvPicPr>
          <p:nvPr/>
        </p:nvPicPr>
        <p:blipFill>
          <a:blip r:embed="rId7"/>
          <a:stretch>
            <a:fillRect/>
          </a:stretch>
        </p:blipFill>
        <p:spPr>
          <a:xfrm>
            <a:off x="8274050" y="771525"/>
            <a:ext cx="1196340" cy="1188720"/>
          </a:xfrm>
          <a:prstGeom prst="rect">
            <a:avLst/>
          </a:prstGeom>
        </p:spPr>
      </p:pic>
      <p:cxnSp>
        <p:nvCxnSpPr>
          <p:cNvPr id="16" name="直接箭头连接符 15"/>
          <p:cNvCxnSpPr/>
          <p:nvPr/>
        </p:nvCxnSpPr>
        <p:spPr>
          <a:xfrm flipV="1">
            <a:off x="8955405" y="2134870"/>
            <a:ext cx="0" cy="1186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solidFill>
              <a:srgbClr val="6817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1728813" y="4419466"/>
            <a:ext cx="8988358"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灰度图像的</a:t>
            </a:r>
            <a:r>
              <a:rPr lang="en-US" altLang="zh-CN" sz="4800" b="1" spc="300" dirty="0">
                <a:solidFill>
                  <a:schemeClr val="bg1"/>
                </a:solidFill>
                <a:latin typeface="Noto Sans S Chinese Black" panose="020B0A00000000000000" pitchFamily="34" charset="-122"/>
                <a:ea typeface="Noto Sans S Chinese Black" panose="020B0A00000000000000" pitchFamily="34" charset="-122"/>
              </a:rPr>
              <a:t>(2,2)</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可视密码方案</a:t>
            </a: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5" y="2836435"/>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02</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189357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灰度图像</a:t>
            </a:r>
          </a:p>
        </p:txBody>
      </p:sp>
      <p:sp>
        <p:nvSpPr>
          <p:cNvPr id="51" name="矩形 50"/>
          <p:cNvSpPr/>
          <p:nvPr/>
        </p:nvSpPr>
        <p:spPr>
          <a:xfrm>
            <a:off x="1558702" y="1197546"/>
            <a:ext cx="4104456" cy="2088232"/>
          </a:xfrm>
          <a:prstGeom prst="rect">
            <a:avLst/>
          </a:prstGeom>
          <a:noFill/>
          <a:ln w="57150">
            <a:solidFill>
              <a:srgbClr val="68174B"/>
            </a:solidFill>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b="1" dirty="0">
                <a:solidFill>
                  <a:schemeClr val="tx1"/>
                </a:solidFill>
                <a:latin typeface="微软雅黑" panose="020B0503020204020204" pitchFamily="34" charset="-122"/>
                <a:ea typeface="微软雅黑" panose="020B0503020204020204" pitchFamily="34" charset="-122"/>
              </a:rPr>
              <a:t>灰度图像与二值图像的不同</a:t>
            </a:r>
          </a:p>
          <a:p>
            <a:pPr algn="ctr">
              <a:lnSpc>
                <a:spcPct val="150000"/>
              </a:lnSpc>
            </a:pPr>
            <a:r>
              <a:rPr lang="zh-CN" altLang="en-US" b="1" dirty="0">
                <a:solidFill>
                  <a:srgbClr val="AFABAB"/>
                </a:solidFill>
                <a:latin typeface="微软雅黑" panose="020B0503020204020204" pitchFamily="34" charset="-122"/>
                <a:ea typeface="微软雅黑" panose="020B0503020204020204" pitchFamily="34" charset="-122"/>
              </a:rPr>
              <a:t>为什么要进行半色调化处理？</a:t>
            </a:r>
          </a:p>
        </p:txBody>
      </p:sp>
      <p:sp>
        <p:nvSpPr>
          <p:cNvPr id="52" name="文本框 51"/>
          <p:cNvSpPr txBox="1"/>
          <p:nvPr/>
        </p:nvSpPr>
        <p:spPr>
          <a:xfrm>
            <a:off x="1453549" y="3697573"/>
            <a:ext cx="3604225" cy="2676525"/>
          </a:xfrm>
          <a:prstGeom prst="rect">
            <a:avLst/>
          </a:prstGeom>
          <a:noFill/>
        </p:spPr>
        <p:txBody>
          <a:bodyPr wrap="square" rtlCol="0">
            <a:spAutoFit/>
          </a:bodyPr>
          <a:lstStyle/>
          <a:p>
            <a:pPr algn="just">
              <a:lnSpc>
                <a:spcPct val="150000"/>
              </a:lnSpc>
            </a:pP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灰度图像是具有多个灰度等级层次丰富的连续调图像，每个像素点用</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8bits</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来表示，每个点取值为</a:t>
            </a:r>
            <a:r>
              <a:rPr lang="en-US" altLang="zh-CN"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[0,255]</a:t>
            </a:r>
            <a:r>
              <a:rPr lang="zh-CN" altLang="en-US" sz="1600" dirty="0">
                <a:solidFill>
                  <a:prstClr val="black">
                    <a:lumMod val="65000"/>
                    <a:lumOff val="35000"/>
                  </a:prstClr>
                </a:solidFill>
                <a:latin typeface="Noto Sans S Chinese DemiLight" panose="020B0400000000000000" pitchFamily="34" charset="-122"/>
                <a:ea typeface="Noto Sans S Chinese DemiLight" panose="020B0400000000000000" pitchFamily="34" charset="-122"/>
              </a:rPr>
              <a:t>；半色调化图像通过像素黑点的疏密来模仿颜色的浓淡——即像素值的不同，从而将灰度图像转换为二值图像，方便密码分享算法。</a:t>
            </a:r>
          </a:p>
        </p:txBody>
      </p:sp>
      <p:sp>
        <p:nvSpPr>
          <p:cNvPr id="45" name="文本框 44"/>
          <p:cNvSpPr txBox="1"/>
          <p:nvPr/>
        </p:nvSpPr>
        <p:spPr>
          <a:xfrm>
            <a:off x="885737" y="807200"/>
            <a:ext cx="3248942" cy="275590"/>
          </a:xfrm>
          <a:prstGeom prst="rect">
            <a:avLst/>
          </a:prstGeom>
          <a:noFill/>
        </p:spPr>
        <p:txBody>
          <a:bodyPr wrap="square" rtlCol="0">
            <a:spAutoFit/>
            <a:scene3d>
              <a:camera prst="orthographicFront"/>
              <a:lightRig rig="threePt" dir="t"/>
            </a:scene3d>
            <a:sp3d contourW="12700"/>
          </a:bodyPr>
          <a:lstStyle/>
          <a:p>
            <a:r>
              <a:rPr lang="en-US" altLang="zh-CN" sz="1200" dirty="0">
                <a:solidFill>
                  <a:srgbClr val="68174B"/>
                </a:solidFill>
                <a:latin typeface="Times New Roman" panose="02020603050405020304" pitchFamily="18" charset="0"/>
                <a:ea typeface="Noto Sans S Chinese Black" charset="0"/>
                <a:cs typeface="Times New Roman" panose="02020603050405020304" pitchFamily="18" charset="0"/>
              </a:rPr>
              <a:t>Grayscale Images</a:t>
            </a:r>
            <a:endParaRPr lang="en-US" altLang="zh-CN" sz="12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pic>
        <p:nvPicPr>
          <p:cNvPr id="4" name="图片 3" descr="upload_post_object_v2_390656831"/>
          <p:cNvPicPr>
            <a:picLocks noChangeAspect="1"/>
          </p:cNvPicPr>
          <p:nvPr/>
        </p:nvPicPr>
        <p:blipFill>
          <a:blip r:embed="rId2"/>
          <a:stretch>
            <a:fillRect/>
          </a:stretch>
        </p:blipFill>
        <p:spPr>
          <a:xfrm>
            <a:off x="6130016" y="3081829"/>
            <a:ext cx="3010363" cy="3388628"/>
          </a:xfrm>
          <a:prstGeom prst="rect">
            <a:avLst/>
          </a:prstGeom>
        </p:spPr>
      </p:pic>
      <p:pic>
        <p:nvPicPr>
          <p:cNvPr id="5" name="图片 4" descr="upload_post_object_v2_866278857"/>
          <p:cNvPicPr>
            <a:picLocks noChangeAspect="1"/>
          </p:cNvPicPr>
          <p:nvPr/>
        </p:nvPicPr>
        <p:blipFill>
          <a:blip r:embed="rId3"/>
          <a:stretch>
            <a:fillRect/>
          </a:stretch>
        </p:blipFill>
        <p:spPr>
          <a:xfrm>
            <a:off x="8531131" y="1085312"/>
            <a:ext cx="3002589" cy="3265442"/>
          </a:xfrm>
          <a:prstGeom prst="rect">
            <a:avLst/>
          </a:prstGeom>
        </p:spPr>
      </p:pic>
      <p:sp>
        <p:nvSpPr>
          <p:cNvPr id="9" name="半闭框 8"/>
          <p:cNvSpPr/>
          <p:nvPr userDrawn="1"/>
        </p:nvSpPr>
        <p:spPr>
          <a:xfrm>
            <a:off x="9493766" y="4537582"/>
            <a:ext cx="1661698" cy="1314477"/>
          </a:xfrm>
          <a:prstGeom prst="halfFrame">
            <a:avLst>
              <a:gd name="adj1" fmla="val 5660"/>
              <a:gd name="adj2" fmla="val 6603"/>
            </a:avLst>
          </a:prstGeom>
          <a:solidFill>
            <a:srgbClr val="68174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8174B"/>
              </a:solidFill>
            </a:endParaRPr>
          </a:p>
        </p:txBody>
      </p:sp>
      <p:sp>
        <p:nvSpPr>
          <p:cNvPr id="10" name="半闭框 9"/>
          <p:cNvSpPr/>
          <p:nvPr userDrawn="1"/>
        </p:nvSpPr>
        <p:spPr>
          <a:xfrm rot="10800000">
            <a:off x="6868176" y="1688306"/>
            <a:ext cx="1427988" cy="1210606"/>
          </a:xfrm>
          <a:prstGeom prst="halfFrame">
            <a:avLst>
              <a:gd name="adj1" fmla="val 5660"/>
              <a:gd name="adj2" fmla="val 6603"/>
            </a:avLst>
          </a:prstGeom>
          <a:solidFill>
            <a:srgbClr val="68174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8174B"/>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主要代码</a:t>
            </a:r>
          </a:p>
        </p:txBody>
      </p:sp>
      <p:pic>
        <p:nvPicPr>
          <p:cNvPr id="7" name="图片 6">
            <a:extLst>
              <a:ext uri="{FF2B5EF4-FFF2-40B4-BE49-F238E27FC236}">
                <a16:creationId xmlns:a16="http://schemas.microsoft.com/office/drawing/2014/main" id="{7E64655F-7C8A-563E-C5DD-DA9D0BE57E75}"/>
              </a:ext>
            </a:extLst>
          </p:cNvPr>
          <p:cNvPicPr>
            <a:picLocks noChangeAspect="1"/>
          </p:cNvPicPr>
          <p:nvPr/>
        </p:nvPicPr>
        <p:blipFill>
          <a:blip r:embed="rId2"/>
          <a:stretch>
            <a:fillRect/>
          </a:stretch>
        </p:blipFill>
        <p:spPr>
          <a:xfrm>
            <a:off x="205558" y="1088571"/>
            <a:ext cx="5709698" cy="2169885"/>
          </a:xfrm>
          <a:prstGeom prst="rect">
            <a:avLst/>
          </a:prstGeom>
        </p:spPr>
      </p:pic>
      <p:pic>
        <p:nvPicPr>
          <p:cNvPr id="9" name="图片 8">
            <a:extLst>
              <a:ext uri="{FF2B5EF4-FFF2-40B4-BE49-F238E27FC236}">
                <a16:creationId xmlns:a16="http://schemas.microsoft.com/office/drawing/2014/main" id="{0635B45A-D3EC-A23F-EE3F-060219E72FC3}"/>
              </a:ext>
            </a:extLst>
          </p:cNvPr>
          <p:cNvPicPr>
            <a:picLocks noChangeAspect="1"/>
          </p:cNvPicPr>
          <p:nvPr/>
        </p:nvPicPr>
        <p:blipFill rotWithShape="1">
          <a:blip r:embed="rId3"/>
          <a:srcRect t="41693"/>
          <a:stretch/>
        </p:blipFill>
        <p:spPr>
          <a:xfrm>
            <a:off x="6150593" y="1741714"/>
            <a:ext cx="5449786" cy="3998686"/>
          </a:xfrm>
          <a:prstGeom prst="rect">
            <a:avLst/>
          </a:prstGeom>
        </p:spPr>
      </p:pic>
      <p:pic>
        <p:nvPicPr>
          <p:cNvPr id="11" name="图片 10">
            <a:extLst>
              <a:ext uri="{FF2B5EF4-FFF2-40B4-BE49-F238E27FC236}">
                <a16:creationId xmlns:a16="http://schemas.microsoft.com/office/drawing/2014/main" id="{0D00F29B-FE3F-9557-DF1F-2E7AD59F8AFD}"/>
              </a:ext>
            </a:extLst>
          </p:cNvPr>
          <p:cNvPicPr>
            <a:picLocks noChangeAspect="1"/>
          </p:cNvPicPr>
          <p:nvPr/>
        </p:nvPicPr>
        <p:blipFill rotWithShape="1">
          <a:blip r:embed="rId3"/>
          <a:srcRect b="58201"/>
          <a:stretch/>
        </p:blipFill>
        <p:spPr>
          <a:xfrm>
            <a:off x="205557" y="3258456"/>
            <a:ext cx="5709697" cy="3003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1b84e4b1-e591-4aa7-b22e-9be53da40cc5"/>
  <p:tag name="COMMONDATA" val="eyJoZGlkIjoiOTg0MTQ2YjJkZDc0NWEzMmYyYzMxNmYxM2FjZmNmMT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78.2645669291338,&quot;left&quot;:379.2389763779528,&quot;top&quot;:75.91307086614174,&quot;width&quot;:417.7042519685039}"/>
</p:tagLst>
</file>

<file path=ppt/tags/tag79.xml><?xml version="1.0" encoding="utf-8"?>
<p:tagLst xmlns:a="http://schemas.openxmlformats.org/drawingml/2006/main" xmlns:r="http://schemas.openxmlformats.org/officeDocument/2006/relationships" xmlns:p="http://schemas.openxmlformats.org/presentationml/2006/main">
  <p:tag name="KSO_WM_UNIT_TABLE_BEAUTIFY" val="smartTable{a66f1f64-9f02-454e-80ec-2c61b3c9528a}"/>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1697</Words>
  <Application>Microsoft Office PowerPoint</Application>
  <PresentationFormat>宽屏</PresentationFormat>
  <Paragraphs>205</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33</vt:i4>
      </vt:variant>
    </vt:vector>
  </HeadingPairs>
  <TitlesOfParts>
    <vt:vector size="46" baseType="lpstr">
      <vt:lpstr>Noto Sans S Chinese Bold</vt:lpstr>
      <vt:lpstr>Calibri</vt:lpstr>
      <vt:lpstr>Times New Roman</vt:lpstr>
      <vt:lpstr>微软雅黑</vt:lpstr>
      <vt:lpstr>Noto Sans S Chinese DemiLight</vt:lpstr>
      <vt:lpstr>Impact</vt:lpstr>
      <vt:lpstr>Wingdings</vt:lpstr>
      <vt:lpstr>Consolas</vt:lpstr>
      <vt:lpstr>Arial</vt:lpstr>
      <vt:lpstr>Noto Sans S Chinese Black</vt:lpstr>
      <vt:lpstr>1_OfficePLUS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zhhang918</dc:creator>
  <cp:lastModifiedBy>Yihan Dai</cp:lastModifiedBy>
  <cp:revision>13</cp:revision>
  <dcterms:created xsi:type="dcterms:W3CDTF">2023-03-28T00:32:00Z</dcterms:created>
  <dcterms:modified xsi:type="dcterms:W3CDTF">2024-03-26T13:17:36Z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B64B9DE9C39A45509A7EF864BD98858A</vt:lpwstr>
  </property>
  <property fmtid="{D5CDD505-2E9C-101B-9397-08002B2CF9AE}" pid="3" name="KSOProductBuildVer">
    <vt:lpwstr>2052-12.1.0.16417</vt:lpwstr>
  </property>
</Properties>
</file>